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0287000" cx="18288000"/>
  <p:notesSz cx="6858000" cy="9144000"/>
  <p:embeddedFontLst>
    <p:embeddedFont>
      <p:font typeface="Poppins"/>
      <p:bold r:id="rId17"/>
      <p:boldItalic r:id="rId18"/>
    </p:embeddedFont>
    <p:embeddedFont>
      <p:font typeface="Poppins Light"/>
      <p:regular r:id="rId19"/>
      <p:bold r:id="rId20"/>
      <p:italic r:id="rId21"/>
      <p:boldItalic r:id="rId22"/>
    </p:embeddedFont>
    <p:embeddedFont>
      <p:font typeface="Google Sans Text"/>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Light-bold.fntdata"/><Relationship Id="rId22" Type="http://schemas.openxmlformats.org/officeDocument/2006/relationships/font" Target="fonts/PoppinsLight-boldItalic.fntdata"/><Relationship Id="rId21" Type="http://schemas.openxmlformats.org/officeDocument/2006/relationships/font" Target="fonts/PoppinsLight-italic.fntdata"/><Relationship Id="rId24" Type="http://schemas.openxmlformats.org/officeDocument/2006/relationships/font" Target="fonts/GoogleSansText-bold.fntdata"/><Relationship Id="rId23" Type="http://schemas.openxmlformats.org/officeDocument/2006/relationships/font" Target="fonts/GoogleSansTex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oogleSansText-boldItalic.fntdata"/><Relationship Id="rId25" Type="http://schemas.openxmlformats.org/officeDocument/2006/relationships/font" Target="fonts/GoogleSansTex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old.fntdata"/><Relationship Id="rId16" Type="http://schemas.openxmlformats.org/officeDocument/2006/relationships/slide" Target="slides/slide11.xml"/><Relationship Id="rId19" Type="http://schemas.openxmlformats.org/officeDocument/2006/relationships/font" Target="fonts/PoppinsLight-regular.fntdata"/><Relationship Id="rId18" Type="http://schemas.openxmlformats.org/officeDocument/2006/relationships/font" Target="fonts/Poppi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"To summarize my key learnings from this project: Building a RAG pipeline is an iterative journey of continuous drafting, testing, and adaptation. It demands patience and persistence, much like any complex design process."</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"I learned that deeply understanding how underlying libraries like </a:t>
            </a:r>
            <a:r>
              <a:rPr lang="en-US">
                <a:solidFill>
                  <a:srgbClr val="575B5F"/>
                </a:solidFill>
                <a:highlight>
                  <a:srgbClr val="E9EEF6"/>
                </a:highlight>
                <a:latin typeface="Google Sans Text"/>
                <a:ea typeface="Google Sans Text"/>
                <a:cs typeface="Google Sans Text"/>
                <a:sym typeface="Google Sans Text"/>
              </a:rPr>
              <a:t>llama_cpp</a:t>
            </a:r>
            <a:r>
              <a:rPr lang="en-US">
                <a:solidFill>
                  <a:srgbClr val="1B1C1D"/>
                </a:solidFill>
                <a:latin typeface="Google Sans Text"/>
                <a:ea typeface="Google Sans Text"/>
                <a:cs typeface="Google Sans Text"/>
                <a:sym typeface="Google Sans Text"/>
              </a:rPr>
              <a:t> handle parameters, such as GPU layers, is absolutely critical for performance optimization."</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"A significant insight is that </a:t>
            </a:r>
            <a:r>
              <a:rPr b="1" lang="en-US">
                <a:solidFill>
                  <a:srgbClr val="1B1C1D"/>
                </a:solidFill>
                <a:latin typeface="Google Sans Text"/>
                <a:ea typeface="Google Sans Text"/>
                <a:cs typeface="Google Sans Text"/>
                <a:sym typeface="Google Sans Text"/>
              </a:rPr>
              <a:t>local LLMs</a:t>
            </a:r>
            <a:r>
              <a:rPr lang="en-US">
                <a:solidFill>
                  <a:srgbClr val="1B1C1D"/>
                </a:solidFill>
                <a:latin typeface="Google Sans Text"/>
                <a:ea typeface="Google Sans Text"/>
                <a:cs typeface="Google Sans Text"/>
                <a:sym typeface="Google Sans Text"/>
              </a:rPr>
              <a:t> like TinyLlama can deliver excellent results while simultaneously providing robust data privacy, a non-negotiable for sensitive data. And fundamentally, </a:t>
            </a:r>
            <a:r>
              <a:rPr b="1" lang="en-US">
                <a:solidFill>
                  <a:srgbClr val="1B1C1D"/>
                </a:solidFill>
                <a:latin typeface="Google Sans Text"/>
                <a:ea typeface="Google Sans Text"/>
                <a:cs typeface="Google Sans Text"/>
                <a:sym typeface="Google Sans Text"/>
              </a:rPr>
              <a:t>good document structure combined with sophisticated chunking</a:t>
            </a:r>
            <a:r>
              <a:rPr lang="en-US">
                <a:solidFill>
                  <a:srgbClr val="1B1C1D"/>
                </a:solidFill>
                <a:latin typeface="Google Sans Text"/>
                <a:ea typeface="Google Sans Text"/>
                <a:cs typeface="Google Sans Text"/>
                <a:sym typeface="Google Sans Text"/>
              </a:rPr>
              <a:t> is paramount for the quality of information retrieval."</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"Looking forward, my vision for this pipeline includes: implementing </a:t>
            </a:r>
            <a:r>
              <a:rPr b="1" lang="en-US">
                <a:solidFill>
                  <a:srgbClr val="1B1C1D"/>
                </a:solidFill>
                <a:latin typeface="Google Sans Text"/>
                <a:ea typeface="Google Sans Text"/>
                <a:cs typeface="Google Sans Text"/>
                <a:sym typeface="Google Sans Text"/>
              </a:rPr>
              <a:t>hierarchical chunking</a:t>
            </a:r>
            <a:r>
              <a:rPr lang="en-US">
                <a:solidFill>
                  <a:srgbClr val="1B1C1D"/>
                </a:solidFill>
                <a:latin typeface="Google Sans Text"/>
                <a:ea typeface="Google Sans Text"/>
                <a:cs typeface="Google Sans Text"/>
                <a:sym typeface="Google Sans Text"/>
              </a:rPr>
              <a:t> for even more precise context in complex documents; </a:t>
            </a:r>
            <a:r>
              <a:rPr b="1" lang="en-US">
                <a:solidFill>
                  <a:srgbClr val="1B1C1D"/>
                </a:solidFill>
                <a:latin typeface="Google Sans Text"/>
                <a:ea typeface="Google Sans Text"/>
                <a:cs typeface="Google Sans Text"/>
                <a:sym typeface="Google Sans Text"/>
              </a:rPr>
              <a:t>enhancing section detection</a:t>
            </a:r>
            <a:r>
              <a:rPr lang="en-US">
                <a:solidFill>
                  <a:srgbClr val="1B1C1D"/>
                </a:solidFill>
                <a:latin typeface="Google Sans Text"/>
                <a:ea typeface="Google Sans Text"/>
                <a:cs typeface="Google Sans Text"/>
                <a:sym typeface="Google Sans Text"/>
              </a:rPr>
              <a:t> with smarter header recognition; and a major step will be </a:t>
            </a:r>
            <a:r>
              <a:rPr b="1" lang="en-US">
                <a:solidFill>
                  <a:srgbClr val="1B1C1D"/>
                </a:solidFill>
                <a:latin typeface="Google Sans Text"/>
                <a:ea typeface="Google Sans Text"/>
                <a:cs typeface="Google Sans Text"/>
                <a:sym typeface="Google Sans Text"/>
              </a:rPr>
              <a:t>expanding to multi-document handling with classification</a:t>
            </a:r>
            <a:r>
              <a:rPr lang="en-US">
                <a:solidFill>
                  <a:srgbClr val="1B1C1D"/>
                </a:solidFill>
                <a:latin typeface="Google Sans Text"/>
                <a:ea typeface="Google Sans Text"/>
                <a:cs typeface="Google Sans Text"/>
                <a:sym typeface="Google Sans Text"/>
              </a:rPr>
              <a:t>, allowing users to query entire knowledge bases."</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300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"I also plan to </a:t>
            </a:r>
            <a:r>
              <a:rPr b="1" lang="en-US">
                <a:solidFill>
                  <a:srgbClr val="1B1C1D"/>
                </a:solidFill>
                <a:latin typeface="Google Sans Text"/>
                <a:ea typeface="Google Sans Text"/>
                <a:cs typeface="Google Sans Text"/>
                <a:sym typeface="Google Sans Text"/>
              </a:rPr>
              <a:t>incorporate direct source verification</a:t>
            </a:r>
            <a:r>
              <a:rPr lang="en-US">
                <a:solidFill>
                  <a:srgbClr val="1B1C1D"/>
                </a:solidFill>
                <a:latin typeface="Google Sans Text"/>
                <a:ea typeface="Google Sans Text"/>
                <a:cs typeface="Google Sans Text"/>
                <a:sym typeface="Google Sans Text"/>
              </a:rPr>
              <a:t> in the UI for greater trust and ease of auditing, and to </a:t>
            </a:r>
            <a:r>
              <a:rPr b="1" lang="en-US">
                <a:solidFill>
                  <a:srgbClr val="1B1C1D"/>
                </a:solidFill>
                <a:latin typeface="Google Sans Text"/>
                <a:ea typeface="Google Sans Text"/>
                <a:cs typeface="Google Sans Text"/>
                <a:sym typeface="Google Sans Text"/>
              </a:rPr>
              <a:t>improve advanced document parsing</a:t>
            </a:r>
            <a:r>
              <a:rPr lang="en-US">
                <a:solidFill>
                  <a:srgbClr val="1B1C1D"/>
                </a:solidFill>
                <a:latin typeface="Google Sans Text"/>
                <a:ea typeface="Google Sans Text"/>
                <a:cs typeface="Google Sans Text"/>
                <a:sym typeface="Google Sans Text"/>
              </a:rPr>
              <a:t> to handle tables and figures, not just text."</a:t>
            </a:r>
            <a:endParaRPr/>
          </a:p>
        </p:txBody>
      </p:sp>
      <p:sp>
        <p:nvSpPr>
          <p:cNvPr id="236" name="Google Shape;23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"Thank you all for your time and attention today. I'm excited about the potential of this RAG pipeline to transform document analysis. I'm now happy to take any questions."</a:t>
            </a:r>
            <a:endParaRPr/>
          </a:p>
        </p:txBody>
      </p:sp>
      <p:sp>
        <p:nvSpPr>
          <p:cNvPr id="251" name="Google Shape;25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"Let's start with the 'why'. The core problem we tackled is the immense inefficiency in the mortgage industry. Documents often come as hundreds of pages in unstructured 'blob files'. Manually extracting information from these is incredibly resource-intensive, slow, and unfortunately, prone to human error."</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300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"My solution is an intelligent RAG pipeline. It allows users to upload PDFs and images, scan them with OCR, and then query the content using natural language. This system bridges the gap between static documents and interactive knowledge retrieval. Crucially, it processes documents locally, eliminating data privacy concerns often associated with cloud services, making it ideal for sensitive financial data."</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a:solidFill>
                  <a:srgbClr val="1B1C1D"/>
                </a:solidFill>
                <a:latin typeface="Google Sans Text"/>
                <a:ea typeface="Google Sans Text"/>
                <a:cs typeface="Google Sans Text"/>
                <a:sym typeface="Google Sans Text"/>
              </a:rPr>
              <a:t>"This diagram visually represents the architecture of my RAG pipeline, following a classic pattern with local components. Let's walk through it."</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"It starts with the </a:t>
            </a:r>
            <a:r>
              <a:rPr b="1" lang="en-US">
                <a:solidFill>
                  <a:srgbClr val="1B1C1D"/>
                </a:solidFill>
                <a:latin typeface="Google Sans Text"/>
                <a:ea typeface="Google Sans Text"/>
                <a:cs typeface="Google Sans Text"/>
                <a:sym typeface="Google Sans Text"/>
              </a:rPr>
              <a:t>Document Processing Layer</a:t>
            </a:r>
            <a:r>
              <a:rPr lang="en-US">
                <a:solidFill>
                  <a:srgbClr val="1B1C1D"/>
                </a:solidFill>
                <a:latin typeface="Google Sans Text"/>
                <a:ea typeface="Google Sans Text"/>
                <a:cs typeface="Google Sans Text"/>
                <a:sym typeface="Google Sans Text"/>
              </a:rPr>
              <a:t>. Here, I use PyMuPDF to extract text from PDFs and images. This text is then intelligently broken down using </a:t>
            </a:r>
            <a:r>
              <a:rPr b="1" lang="en-US">
                <a:solidFill>
                  <a:srgbClr val="1B1C1D"/>
                </a:solidFill>
                <a:latin typeface="Google Sans Text"/>
                <a:ea typeface="Google Sans Text"/>
                <a:cs typeface="Google Sans Text"/>
                <a:sym typeface="Google Sans Text"/>
              </a:rPr>
              <a:t>section-based chunking</a:t>
            </a:r>
            <a:r>
              <a:rPr lang="en-US">
                <a:solidFill>
                  <a:srgbClr val="1B1C1D"/>
                </a:solidFill>
                <a:latin typeface="Google Sans Text"/>
                <a:ea typeface="Google Sans Text"/>
                <a:cs typeface="Google Sans Text"/>
                <a:sym typeface="Google Sans Text"/>
              </a:rPr>
              <a:t>, ensuring meaningful segments are created, each limited to 180 tokens, which was key for context preservation."</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"Next, the </a:t>
            </a:r>
            <a:r>
              <a:rPr b="1" lang="en-US">
                <a:solidFill>
                  <a:srgbClr val="1B1C1D"/>
                </a:solidFill>
                <a:latin typeface="Google Sans Text"/>
                <a:ea typeface="Google Sans Text"/>
                <a:cs typeface="Google Sans Text"/>
                <a:sym typeface="Google Sans Text"/>
              </a:rPr>
              <a:t>Indexing Layer</a:t>
            </a:r>
            <a:r>
              <a:rPr lang="en-US">
                <a:solidFill>
                  <a:srgbClr val="1B1C1D"/>
                </a:solidFill>
                <a:latin typeface="Google Sans Text"/>
                <a:ea typeface="Google Sans Text"/>
                <a:cs typeface="Google Sans Text"/>
                <a:sym typeface="Google Sans Text"/>
              </a:rPr>
              <a:t> takes these chunks and uses Llama Index to create vector embeddings – essentially, numerical representations that capture the meaning of the text. These are stored in a vector database."</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"When a user enters a query, the </a:t>
            </a:r>
            <a:r>
              <a:rPr b="1" lang="en-US">
                <a:solidFill>
                  <a:srgbClr val="1B1C1D"/>
                </a:solidFill>
                <a:latin typeface="Google Sans Text"/>
                <a:ea typeface="Google Sans Text"/>
                <a:cs typeface="Google Sans Text"/>
                <a:sym typeface="Google Sans Text"/>
              </a:rPr>
              <a:t>Retrieval Layer</a:t>
            </a:r>
            <a:r>
              <a:rPr lang="en-US">
                <a:solidFill>
                  <a:srgbClr val="1B1C1D"/>
                </a:solidFill>
                <a:latin typeface="Google Sans Text"/>
                <a:ea typeface="Google Sans Text"/>
                <a:cs typeface="Google Sans Text"/>
                <a:sym typeface="Google Sans Text"/>
              </a:rPr>
              <a:t> springs into action. The query is embedded, and a similarity search identifies the most relevant chunks. I then apply </a:t>
            </a:r>
            <a:r>
              <a:rPr b="1" lang="en-US">
                <a:solidFill>
                  <a:srgbClr val="1B1C1D"/>
                </a:solidFill>
                <a:latin typeface="Google Sans Text"/>
                <a:ea typeface="Google Sans Text"/>
                <a:cs typeface="Google Sans Text"/>
                <a:sym typeface="Google Sans Text"/>
              </a:rPr>
              <a:t>query reranking</a:t>
            </a:r>
            <a:r>
              <a:rPr lang="en-US">
                <a:solidFill>
                  <a:srgbClr val="1B1C1D"/>
                </a:solidFill>
                <a:latin typeface="Google Sans Text"/>
                <a:ea typeface="Google Sans Text"/>
                <a:cs typeface="Google Sans Text"/>
                <a:sym typeface="Google Sans Text"/>
              </a:rPr>
              <a:t> to prioritize the most pertinent information, and crucially, I group the retrieved chunks by their original document position to maintain coherence for the LLM."</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300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"These refined chunks are then passed to the </a:t>
            </a:r>
            <a:r>
              <a:rPr b="1" lang="en-US">
                <a:solidFill>
                  <a:srgbClr val="1B1C1D"/>
                </a:solidFill>
                <a:latin typeface="Google Sans Text"/>
                <a:ea typeface="Google Sans Text"/>
                <a:cs typeface="Google Sans Text"/>
                <a:sym typeface="Google Sans Text"/>
              </a:rPr>
              <a:t>Generation Layer</a:t>
            </a:r>
            <a:r>
              <a:rPr lang="en-US">
                <a:solidFill>
                  <a:srgbClr val="1B1C1D"/>
                </a:solidFill>
                <a:latin typeface="Google Sans Text"/>
                <a:ea typeface="Google Sans Text"/>
                <a:cs typeface="Google Sans Text"/>
                <a:sym typeface="Google Sans Text"/>
              </a:rPr>
              <a:t>, where our local LLM, TinyLlama, synthesizes the answer. The final response is delivered via the </a:t>
            </a:r>
            <a:r>
              <a:rPr b="1" lang="en-US">
                <a:solidFill>
                  <a:srgbClr val="1B1C1D"/>
                </a:solidFill>
                <a:latin typeface="Google Sans Text"/>
                <a:ea typeface="Google Sans Text"/>
                <a:cs typeface="Google Sans Text"/>
                <a:sym typeface="Google Sans Text"/>
              </a:rPr>
              <a:t>Gradio Chat Interface</a:t>
            </a:r>
            <a:r>
              <a:rPr lang="en-US">
                <a:solidFill>
                  <a:srgbClr val="1B1C1D"/>
                </a:solidFill>
                <a:latin typeface="Google Sans Text"/>
                <a:ea typeface="Google Sans Text"/>
                <a:cs typeface="Google Sans Text"/>
                <a:sym typeface="Google Sans Text"/>
              </a:rPr>
              <a:t> in the Presentation Layer, complete with source citations for transparency.</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6ddb2381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a:solidFill>
                  <a:srgbClr val="1B1C1D"/>
                </a:solidFill>
                <a:latin typeface="Google Sans Text"/>
                <a:ea typeface="Google Sans Text"/>
                <a:cs typeface="Google Sans Text"/>
                <a:sym typeface="Google Sans Text"/>
              </a:rPr>
              <a:t>"This diagram visually represents the architecture of my RAG pipeline, following a classic pattern with local components. Let's walk through it."</a:t>
            </a:r>
            <a:endParaRPr/>
          </a:p>
        </p:txBody>
      </p:sp>
      <p:sp>
        <p:nvSpPr>
          <p:cNvPr id="146" name="Google Shape;146;g36ddb2381f1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"Our development journey, like any good project, was iterative and full of learning. We faced several key challenges upfront. Initially, my chunking strategy was suboptimal; I learned quickly that simply throwing large chunks, sometimes entire pages, at the LLM often led to irrelevant or far too verbose answers."</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"Debugging and adapting Python code to enhance responses was a delicate dance; subtle changes could introduce unexpected errors, demanding meticulous debugging and rewriting. Integrating and optimizing open-source models, like TinyLlama, came with its own set of hurdles. It often involved deep dives into documentation, troubleshooting across various online tutorials, and adapting to model updates that might not be reflected in older resources. It definitely expanded my Python skills."</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"These challenges led to crucial optimizations. One significant breakthrough was configuring </a:t>
            </a:r>
            <a:r>
              <a:rPr lang="en-US">
                <a:solidFill>
                  <a:srgbClr val="575B5F"/>
                </a:solidFill>
                <a:highlight>
                  <a:srgbClr val="E9EEF6"/>
                </a:highlight>
                <a:latin typeface="Google Sans Text"/>
                <a:ea typeface="Google Sans Text"/>
                <a:cs typeface="Google Sans Text"/>
                <a:sym typeface="Google Sans Text"/>
              </a:rPr>
              <a:t>llama_cpp</a:t>
            </a:r>
            <a:r>
              <a:rPr lang="en-US">
                <a:solidFill>
                  <a:srgbClr val="1B1C1D"/>
                </a:solidFill>
                <a:latin typeface="Google Sans Text"/>
                <a:ea typeface="Google Sans Text"/>
                <a:cs typeface="Google Sans Text"/>
                <a:sym typeface="Google Sans Text"/>
              </a:rPr>
              <a:t> for </a:t>
            </a:r>
            <a:r>
              <a:rPr b="1" lang="en-US">
                <a:solidFill>
                  <a:srgbClr val="1B1C1D"/>
                </a:solidFill>
                <a:latin typeface="Google Sans Text"/>
                <a:ea typeface="Google Sans Text"/>
                <a:cs typeface="Google Sans Text"/>
                <a:sym typeface="Google Sans Text"/>
              </a:rPr>
              <a:t>GPU offloading</a:t>
            </a:r>
            <a:r>
              <a:rPr lang="en-US">
                <a:solidFill>
                  <a:srgbClr val="1B1C1D"/>
                </a:solidFill>
                <a:latin typeface="Google Sans Text"/>
                <a:ea typeface="Google Sans Text"/>
                <a:cs typeface="Google Sans Text"/>
                <a:sym typeface="Google Sans Text"/>
              </a:rPr>
              <a:t>. By increasing GPU layers from 4 to 20, we saw an 84% decrease in response times from the LLM. This was a game-changer for practical performance."</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300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"We also confirmed that our </a:t>
            </a:r>
            <a:r>
              <a:rPr b="1" lang="en-US">
                <a:solidFill>
                  <a:srgbClr val="1B1C1D"/>
                </a:solidFill>
                <a:latin typeface="Google Sans Text"/>
                <a:ea typeface="Google Sans Text"/>
                <a:cs typeface="Google Sans Text"/>
                <a:sym typeface="Google Sans Text"/>
              </a:rPr>
              <a:t>section-based chunking strategy</a:t>
            </a:r>
            <a:r>
              <a:rPr lang="en-US">
                <a:solidFill>
                  <a:srgbClr val="1B1C1D"/>
                </a:solidFill>
                <a:latin typeface="Google Sans Text"/>
                <a:ea typeface="Google Sans Text"/>
                <a:cs typeface="Google Sans Text"/>
                <a:sym typeface="Google Sans Text"/>
              </a:rPr>
              <a:t> with specific token limits significantly improved response accuracy, and that combining </a:t>
            </a:r>
            <a:r>
              <a:rPr b="1" lang="en-US">
                <a:solidFill>
                  <a:srgbClr val="1B1C1D"/>
                </a:solidFill>
                <a:latin typeface="Google Sans Text"/>
                <a:ea typeface="Google Sans Text"/>
                <a:cs typeface="Google Sans Text"/>
                <a:sym typeface="Google Sans Text"/>
              </a:rPr>
              <a:t>query reranking with positional grouping</a:t>
            </a:r>
            <a:r>
              <a:rPr lang="en-US">
                <a:solidFill>
                  <a:srgbClr val="1B1C1D"/>
                </a:solidFill>
                <a:latin typeface="Google Sans Text"/>
                <a:ea typeface="Google Sans Text"/>
                <a:cs typeface="Google Sans Text"/>
                <a:sym typeface="Google Sans Text"/>
              </a:rPr>
              <a:t> of retrieved chunks greatly enhanced retrieval precision and the logical flow of information."</a:t>
            </a:r>
            <a:endParaRPr/>
          </a:p>
        </p:txBody>
      </p:sp>
      <p:sp>
        <p:nvSpPr>
          <p:cNvPr id="153" name="Google Shape;15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"Here's a snapshot of our performance insights. On the 'what worked' side, </a:t>
            </a:r>
            <a:r>
              <a:rPr b="1" lang="en-US">
                <a:solidFill>
                  <a:srgbClr val="1B1C1D"/>
                </a:solidFill>
                <a:latin typeface="Google Sans Text"/>
                <a:ea typeface="Google Sans Text"/>
                <a:cs typeface="Google Sans Text"/>
                <a:sym typeface="Google Sans Text"/>
              </a:rPr>
              <a:t>Sentence Transformers</a:t>
            </a:r>
            <a:r>
              <a:rPr lang="en-US">
                <a:solidFill>
                  <a:srgbClr val="1B1C1D"/>
                </a:solidFill>
                <a:latin typeface="Google Sans Text"/>
                <a:ea typeface="Google Sans Text"/>
                <a:cs typeface="Google Sans Text"/>
                <a:sym typeface="Google Sans Text"/>
              </a:rPr>
              <a:t> from HuggingFace proved excellent for generating high-quality embeddings, which is the backbone of effective retrieval. </a:t>
            </a:r>
            <a:r>
              <a:rPr b="1" lang="en-US">
                <a:solidFill>
                  <a:srgbClr val="1B1C1D"/>
                </a:solidFill>
                <a:latin typeface="Google Sans Text"/>
                <a:ea typeface="Google Sans Text"/>
                <a:cs typeface="Google Sans Text"/>
                <a:sym typeface="Google Sans Text"/>
              </a:rPr>
              <a:t>TinyLlama via </a:t>
            </a:r>
            <a:r>
              <a:rPr b="1" lang="en-US">
                <a:solidFill>
                  <a:srgbClr val="575B5F"/>
                </a:solidFill>
                <a:highlight>
                  <a:srgbClr val="E9EEF6"/>
                </a:highlight>
                <a:latin typeface="Google Sans Text"/>
                <a:ea typeface="Google Sans Text"/>
                <a:cs typeface="Google Sans Text"/>
                <a:sym typeface="Google Sans Text"/>
              </a:rPr>
              <a:t>llama_cpp</a:t>
            </a:r>
            <a:r>
              <a:rPr lang="en-US">
                <a:solidFill>
                  <a:srgbClr val="1B1C1D"/>
                </a:solidFill>
                <a:latin typeface="Google Sans Text"/>
                <a:ea typeface="Google Sans Text"/>
                <a:cs typeface="Google Sans Text"/>
                <a:sym typeface="Google Sans Text"/>
              </a:rPr>
              <a:t> provided surprisingly efficient LLM inference directly on the GPU for a quantized model."</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"Our </a:t>
            </a:r>
            <a:r>
              <a:rPr b="1" lang="en-US">
                <a:solidFill>
                  <a:srgbClr val="1B1C1D"/>
                </a:solidFill>
                <a:latin typeface="Google Sans Text"/>
                <a:ea typeface="Google Sans Text"/>
                <a:cs typeface="Google Sans Text"/>
                <a:sym typeface="Google Sans Text"/>
              </a:rPr>
              <a:t>section-based chunking and query reranking</a:t>
            </a:r>
            <a:r>
              <a:rPr lang="en-US">
                <a:solidFill>
                  <a:srgbClr val="1B1C1D"/>
                </a:solidFill>
                <a:latin typeface="Google Sans Text"/>
                <a:ea typeface="Google Sans Text"/>
                <a:cs typeface="Google Sans Text"/>
                <a:sym typeface="Google Sans Text"/>
              </a:rPr>
              <a:t> strategies were undeniably successful in preserving context and improving retrieval precision. And the </a:t>
            </a:r>
            <a:r>
              <a:rPr b="1" lang="en-US">
                <a:solidFill>
                  <a:srgbClr val="1B1C1D"/>
                </a:solidFill>
                <a:latin typeface="Google Sans Text"/>
                <a:ea typeface="Google Sans Text"/>
                <a:cs typeface="Google Sans Text"/>
                <a:sym typeface="Google Sans Text"/>
              </a:rPr>
              <a:t>Gradio interface</a:t>
            </a:r>
            <a:r>
              <a:rPr lang="en-US">
                <a:solidFill>
                  <a:srgbClr val="1B1C1D"/>
                </a:solidFill>
                <a:latin typeface="Google Sans Text"/>
                <a:ea typeface="Google Sans Text"/>
                <a:cs typeface="Google Sans Text"/>
                <a:sym typeface="Google Sans Text"/>
              </a:rPr>
              <a:t> made creating an interactive, local demo incredibly straightforward."</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"However, we also identified areas that posed challenges. Certain integrations with LlamaIndex components were complex, and we battled persistent environmental compatibility issues. Most critically, we observed a clear </a:t>
            </a:r>
            <a:r>
              <a:rPr b="1" lang="en-US">
                <a:solidFill>
                  <a:srgbClr val="1B1C1D"/>
                </a:solidFill>
                <a:latin typeface="Google Sans Text"/>
                <a:ea typeface="Google Sans Text"/>
                <a:cs typeface="Google Sans Text"/>
                <a:sym typeface="Google Sans Text"/>
              </a:rPr>
              <a:t>trade-off between accuracy and processing time</a:t>
            </a:r>
            <a:r>
              <a:rPr lang="en-US">
                <a:solidFill>
                  <a:srgbClr val="1B1C1D"/>
                </a:solidFill>
                <a:latin typeface="Google Sans Text"/>
                <a:ea typeface="Google Sans Text"/>
                <a:cs typeface="Google Sans Text"/>
                <a:sym typeface="Google Sans Text"/>
              </a:rPr>
              <a:t>. Achieving higher accuracy generally required more computational resources, leading to slightly longer response times."</a:t>
            </a:r>
            <a:endParaRPr>
              <a:solidFill>
                <a:srgbClr val="1B1C1D"/>
              </a:solidFill>
              <a:latin typeface="Google Sans Text"/>
              <a:ea typeface="Google Sans Text"/>
              <a:cs typeface="Google Sans Text"/>
              <a:sym typeface="Google Sans Text"/>
            </a:endParaRPr>
          </a:p>
          <a:p>
            <a:pPr indent="-298450" lvl="1" marL="914400" rtl="0" algn="l">
              <a:lnSpc>
                <a:spcPct val="115000"/>
              </a:lnSpc>
              <a:spcBef>
                <a:spcPts val="1000"/>
              </a:spcBef>
              <a:spcAft>
                <a:spcPts val="3000"/>
              </a:spcAft>
              <a:buClr>
                <a:srgbClr val="1B1C1D"/>
              </a:buClr>
              <a:buSzPts val="1100"/>
              <a:buFont typeface="Google Sans Text"/>
              <a:buChar char="○"/>
            </a:pPr>
            <a:r>
              <a:rPr lang="en-US">
                <a:solidFill>
                  <a:srgbClr val="1B1C1D"/>
                </a:solidFill>
                <a:latin typeface="Google Sans Text"/>
                <a:ea typeface="Google Sans Text"/>
                <a:cs typeface="Google Sans Text"/>
                <a:sym typeface="Google Sans Text"/>
              </a:rPr>
              <a:t>"Perhaps the most important business lesson was the realization that </a:t>
            </a:r>
            <a:r>
              <a:rPr b="1" lang="en-US">
                <a:solidFill>
                  <a:srgbClr val="1B1C1D"/>
                </a:solidFill>
                <a:latin typeface="Google Sans Text"/>
                <a:ea typeface="Google Sans Text"/>
                <a:cs typeface="Google Sans Text"/>
                <a:sym typeface="Google Sans Text"/>
              </a:rPr>
              <a:t>data security is paramount</a:t>
            </a:r>
            <a:r>
              <a:rPr lang="en-US">
                <a:solidFill>
                  <a:srgbClr val="1B1C1D"/>
                </a:solidFill>
                <a:latin typeface="Google Sans Text"/>
                <a:ea typeface="Google Sans Text"/>
                <a:cs typeface="Google Sans Text"/>
                <a:sym typeface="Google Sans Text"/>
              </a:rPr>
              <a:t>, especially when dealing with sensitive financial documents. Our local processing approach inherently addresses this, reinforcing its value for Outamation."</a:t>
            </a:r>
            <a:endParaRPr/>
          </a:p>
        </p:txBody>
      </p:sp>
      <p:sp>
        <p:nvSpPr>
          <p:cNvPr id="184" name="Google Shape;18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3"/>
          <p:cNvSpPr txBox="1"/>
          <p:nvPr/>
        </p:nvSpPr>
        <p:spPr>
          <a:xfrm>
            <a:off x="305125" y="0"/>
            <a:ext cx="15501900" cy="9697500"/>
          </a:xfrm>
          <a:prstGeom prst="rect">
            <a:avLst/>
          </a:prstGeom>
          <a:noFill/>
          <a:ln>
            <a:noFill/>
          </a:ln>
          <a:effectLst>
            <a:outerShdw blurRad="57150" rotWithShape="0" algn="bl" dir="16620000" dist="38100">
              <a:srgbClr val="000000">
                <a:alpha val="90000"/>
              </a:srgbClr>
            </a:outerShdw>
          </a:effectLst>
        </p:spPr>
        <p:txBody>
          <a:bodyPr anchorCtr="0" anchor="t" bIns="0" lIns="0" spcFirstLastPara="1" rIns="0" wrap="square" tIns="0">
            <a:spAutoFit/>
          </a:bodyPr>
          <a:lstStyle/>
          <a:p>
            <a:pPr indent="0" lvl="0" marL="0" marR="0" rtl="0" algn="l">
              <a:lnSpc>
                <a:spcPct val="101001"/>
              </a:lnSpc>
              <a:spcBef>
                <a:spcPts val="0"/>
              </a:spcBef>
              <a:spcAft>
                <a:spcPts val="0"/>
              </a:spcAft>
              <a:buNone/>
            </a:pPr>
            <a:r>
              <a:rPr b="1" lang="en-US" sz="12500">
                <a:solidFill>
                  <a:srgbClr val="FFFFFF"/>
                </a:solidFill>
                <a:latin typeface="Poppins"/>
                <a:ea typeface="Poppins"/>
                <a:cs typeface="Poppins"/>
                <a:sym typeface="Poppins"/>
              </a:rPr>
              <a:t>Optimized RAG Pipeline for Mortgage Document Analysis</a:t>
            </a:r>
            <a:endParaRPr sz="12500"/>
          </a:p>
        </p:txBody>
      </p:sp>
      <p:sp>
        <p:nvSpPr>
          <p:cNvPr id="85" name="Google Shape;85;p13"/>
          <p:cNvSpPr txBox="1"/>
          <p:nvPr/>
        </p:nvSpPr>
        <p:spPr>
          <a:xfrm>
            <a:off x="8275365" y="7455133"/>
            <a:ext cx="9703800" cy="2556600"/>
          </a:xfrm>
          <a:prstGeom prst="rect">
            <a:avLst/>
          </a:prstGeom>
          <a:noFill/>
          <a:ln>
            <a:noFill/>
          </a:ln>
        </p:spPr>
        <p:txBody>
          <a:bodyPr anchorCtr="0" anchor="t" bIns="0" lIns="0" spcFirstLastPara="1" rIns="0" wrap="square" tIns="0">
            <a:spAutoFit/>
          </a:bodyPr>
          <a:lstStyle/>
          <a:p>
            <a:pPr indent="0" lvl="0" marL="0" marR="0" rtl="0" algn="r">
              <a:lnSpc>
                <a:spcPct val="100998"/>
              </a:lnSpc>
              <a:spcBef>
                <a:spcPts val="0"/>
              </a:spcBef>
              <a:spcAft>
                <a:spcPts val="0"/>
              </a:spcAft>
              <a:buNone/>
            </a:pPr>
            <a:r>
              <a:rPr b="1" lang="en-US" sz="5500">
                <a:solidFill>
                  <a:srgbClr val="10B5BF"/>
                </a:solidFill>
                <a:latin typeface="Poppins"/>
                <a:ea typeface="Poppins"/>
                <a:cs typeface="Poppins"/>
                <a:sym typeface="Poppins"/>
              </a:rPr>
              <a:t>Rob Lein</a:t>
            </a:r>
            <a:endParaRPr b="1" sz="5500">
              <a:solidFill>
                <a:srgbClr val="10B5BF"/>
              </a:solidFill>
              <a:latin typeface="Poppins"/>
              <a:ea typeface="Poppins"/>
              <a:cs typeface="Poppins"/>
              <a:sym typeface="Poppins"/>
            </a:endParaRPr>
          </a:p>
          <a:p>
            <a:pPr indent="0" lvl="0" marL="0" marR="0" rtl="0" algn="r">
              <a:lnSpc>
                <a:spcPct val="100998"/>
              </a:lnSpc>
              <a:spcBef>
                <a:spcPts val="0"/>
              </a:spcBef>
              <a:spcAft>
                <a:spcPts val="0"/>
              </a:spcAft>
              <a:buNone/>
            </a:pPr>
            <a:r>
              <a:rPr b="1" lang="en-US" sz="5500">
                <a:solidFill>
                  <a:srgbClr val="10B5BF"/>
                </a:solidFill>
                <a:latin typeface="Poppins"/>
                <a:ea typeface="Poppins"/>
                <a:cs typeface="Poppins"/>
                <a:sym typeface="Poppins"/>
              </a:rPr>
              <a:t>Extern</a:t>
            </a:r>
            <a:endParaRPr b="1" sz="5500">
              <a:solidFill>
                <a:srgbClr val="10B5BF"/>
              </a:solidFill>
              <a:latin typeface="Poppins"/>
              <a:ea typeface="Poppins"/>
              <a:cs typeface="Poppins"/>
              <a:sym typeface="Poppins"/>
            </a:endParaRPr>
          </a:p>
          <a:p>
            <a:pPr indent="0" lvl="0" marL="0" marR="0" rtl="0" algn="r">
              <a:lnSpc>
                <a:spcPct val="100998"/>
              </a:lnSpc>
              <a:spcBef>
                <a:spcPts val="0"/>
              </a:spcBef>
              <a:spcAft>
                <a:spcPts val="0"/>
              </a:spcAft>
              <a:buNone/>
            </a:pPr>
            <a:r>
              <a:rPr b="1" lang="en-US" sz="5500">
                <a:solidFill>
                  <a:srgbClr val="10B5BF"/>
                </a:solidFill>
                <a:latin typeface="Poppins"/>
                <a:ea typeface="Poppins"/>
                <a:cs typeface="Poppins"/>
                <a:sym typeface="Poppins"/>
              </a:rPr>
              <a:t>July 2025</a:t>
            </a:r>
            <a:endParaRPr b="1" sz="5500">
              <a:solidFill>
                <a:srgbClr val="10B5BF"/>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7"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b="21771" l="0" r="0" t="0"/>
          <a:stretch/>
        </p:blipFill>
        <p:spPr>
          <a:xfrm>
            <a:off x="9859550" y="-511824"/>
            <a:ext cx="5371525" cy="4201949"/>
          </a:xfrm>
          <a:prstGeom prst="rect">
            <a:avLst/>
          </a:prstGeom>
          <a:noFill/>
          <a:ln>
            <a:noFill/>
          </a:ln>
        </p:spPr>
      </p:pic>
      <p:pic>
        <p:nvPicPr>
          <p:cNvPr id="239" name="Google Shape;239;p22"/>
          <p:cNvPicPr preferRelativeResize="0"/>
          <p:nvPr/>
        </p:nvPicPr>
        <p:blipFill rotWithShape="1">
          <a:blip r:embed="rId4">
            <a:alphaModFix/>
          </a:blip>
          <a:srcRect b="0" l="0" r="0" t="0"/>
          <a:stretch/>
        </p:blipFill>
        <p:spPr>
          <a:xfrm rot="4677491">
            <a:off x="10789304" y="5769911"/>
            <a:ext cx="5371535" cy="5371535"/>
          </a:xfrm>
          <a:prstGeom prst="rect">
            <a:avLst/>
          </a:prstGeom>
          <a:noFill/>
          <a:ln>
            <a:noFill/>
          </a:ln>
        </p:spPr>
      </p:pic>
      <p:sp>
        <p:nvSpPr>
          <p:cNvPr id="240" name="Google Shape;240;p22"/>
          <p:cNvSpPr/>
          <p:nvPr/>
        </p:nvSpPr>
        <p:spPr>
          <a:xfrm>
            <a:off x="10735322" y="-4784681"/>
            <a:ext cx="15325057" cy="11723669"/>
          </a:xfrm>
          <a:custGeom>
            <a:rect b="b" l="l" r="r" t="t"/>
            <a:pathLst>
              <a:path extrusionOk="0" h="11723669" w="15325057">
                <a:moveTo>
                  <a:pt x="0" y="0"/>
                </a:moveTo>
                <a:lnTo>
                  <a:pt x="15325056" y="0"/>
                </a:lnTo>
                <a:lnTo>
                  <a:pt x="15325056" y="11723668"/>
                </a:lnTo>
                <a:lnTo>
                  <a:pt x="0" y="11723668"/>
                </a:lnTo>
                <a:lnTo>
                  <a:pt x="0" y="0"/>
                </a:lnTo>
                <a:close/>
              </a:path>
            </a:pathLst>
          </a:custGeom>
          <a:blipFill rotWithShape="1">
            <a:blip r:embed="rId5">
              <a:alphaModFix amt="14000"/>
            </a:blip>
            <a:stretch>
              <a:fillRect b="0" l="0" r="0" t="0"/>
            </a:stretch>
          </a:blipFill>
          <a:ln>
            <a:noFill/>
          </a:ln>
        </p:spPr>
      </p:sp>
      <p:pic>
        <p:nvPicPr>
          <p:cNvPr id="241" name="Google Shape;241;p22"/>
          <p:cNvPicPr preferRelativeResize="0"/>
          <p:nvPr/>
        </p:nvPicPr>
        <p:blipFill rotWithShape="1">
          <a:blip r:embed="rId6">
            <a:alphaModFix/>
          </a:blip>
          <a:srcRect b="0" l="0" r="0" t="0"/>
          <a:stretch/>
        </p:blipFill>
        <p:spPr>
          <a:xfrm>
            <a:off x="12385970" y="2567095"/>
            <a:ext cx="5371535" cy="5371535"/>
          </a:xfrm>
          <a:prstGeom prst="rect">
            <a:avLst/>
          </a:prstGeom>
          <a:noFill/>
          <a:ln>
            <a:noFill/>
          </a:ln>
        </p:spPr>
      </p:pic>
      <p:pic>
        <p:nvPicPr>
          <p:cNvPr id="242" name="Google Shape;242;p22"/>
          <p:cNvPicPr preferRelativeResize="0"/>
          <p:nvPr/>
        </p:nvPicPr>
        <p:blipFill rotWithShape="1">
          <a:blip r:embed="rId4">
            <a:alphaModFix/>
          </a:blip>
          <a:srcRect b="0" l="0" r="0" t="0"/>
          <a:stretch/>
        </p:blipFill>
        <p:spPr>
          <a:xfrm rot="4677491">
            <a:off x="8248429" y="3112611"/>
            <a:ext cx="5371535" cy="5371535"/>
          </a:xfrm>
          <a:prstGeom prst="rect">
            <a:avLst/>
          </a:prstGeom>
          <a:noFill/>
          <a:ln>
            <a:noFill/>
          </a:ln>
        </p:spPr>
      </p:pic>
      <p:sp>
        <p:nvSpPr>
          <p:cNvPr id="243" name="Google Shape;243;p22"/>
          <p:cNvSpPr/>
          <p:nvPr/>
        </p:nvSpPr>
        <p:spPr>
          <a:xfrm>
            <a:off x="-1033406" y="7543284"/>
            <a:ext cx="5803558" cy="4439722"/>
          </a:xfrm>
          <a:custGeom>
            <a:rect b="b" l="l" r="r" t="t"/>
            <a:pathLst>
              <a:path extrusionOk="0" h="4439722" w="5803558">
                <a:moveTo>
                  <a:pt x="0" y="0"/>
                </a:moveTo>
                <a:lnTo>
                  <a:pt x="5803558" y="0"/>
                </a:lnTo>
                <a:lnTo>
                  <a:pt x="5803558" y="4439722"/>
                </a:lnTo>
                <a:lnTo>
                  <a:pt x="0" y="4439722"/>
                </a:lnTo>
                <a:lnTo>
                  <a:pt x="0" y="0"/>
                </a:lnTo>
                <a:close/>
              </a:path>
            </a:pathLst>
          </a:custGeom>
          <a:blipFill rotWithShape="1">
            <a:blip r:embed="rId5">
              <a:alphaModFix/>
            </a:blip>
            <a:stretch>
              <a:fillRect b="0" l="0" r="0" t="0"/>
            </a:stretch>
          </a:blipFill>
          <a:ln>
            <a:noFill/>
          </a:ln>
        </p:spPr>
      </p:sp>
      <p:sp>
        <p:nvSpPr>
          <p:cNvPr id="244" name="Google Shape;244;p22"/>
          <p:cNvSpPr txBox="1"/>
          <p:nvPr/>
        </p:nvSpPr>
        <p:spPr>
          <a:xfrm>
            <a:off x="1896925" y="2717786"/>
            <a:ext cx="6718500" cy="41148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lang="en-US" sz="13300">
                <a:solidFill>
                  <a:srgbClr val="FFFFFF"/>
                </a:solidFill>
                <a:latin typeface="Poppins"/>
                <a:ea typeface="Poppins"/>
                <a:cs typeface="Poppins"/>
                <a:sym typeface="Poppins"/>
              </a:rPr>
              <a:t>Future Vision</a:t>
            </a:r>
            <a:endParaRPr sz="5700"/>
          </a:p>
        </p:txBody>
      </p:sp>
      <p:sp>
        <p:nvSpPr>
          <p:cNvPr id="245" name="Google Shape;245;p22"/>
          <p:cNvSpPr txBox="1"/>
          <p:nvPr/>
        </p:nvSpPr>
        <p:spPr>
          <a:xfrm>
            <a:off x="13761939" y="4460275"/>
            <a:ext cx="2619600" cy="2202300"/>
          </a:xfrm>
          <a:prstGeom prst="rect">
            <a:avLst/>
          </a:prstGeom>
          <a:noFill/>
          <a:ln>
            <a:noFill/>
          </a:ln>
        </p:spPr>
        <p:txBody>
          <a:bodyPr anchorCtr="0" anchor="t" bIns="0" lIns="0" spcFirstLastPara="1" rIns="0" wrap="square" tIns="0">
            <a:spAutoFit/>
          </a:bodyPr>
          <a:lstStyle/>
          <a:p>
            <a:pPr indent="0" lvl="0" marL="0" marR="0" rtl="0" algn="ctr">
              <a:lnSpc>
                <a:spcPct val="129982"/>
              </a:lnSpc>
              <a:spcBef>
                <a:spcPts val="0"/>
              </a:spcBef>
              <a:spcAft>
                <a:spcPts val="0"/>
              </a:spcAft>
              <a:buNone/>
            </a:pPr>
            <a:r>
              <a:rPr lang="en-US" sz="2308">
                <a:solidFill>
                  <a:srgbClr val="FFFFFF"/>
                </a:solidFill>
                <a:latin typeface="Poppins Light"/>
                <a:ea typeface="Poppins Light"/>
                <a:cs typeface="Poppins Light"/>
                <a:sym typeface="Poppins Light"/>
              </a:rPr>
              <a:t>Expand to Multi-Document Handling &amp; Classification.</a:t>
            </a:r>
            <a:endParaRPr sz="2308">
              <a:solidFill>
                <a:srgbClr val="FFFFFF"/>
              </a:solidFill>
              <a:latin typeface="Poppins Light"/>
              <a:ea typeface="Poppins Light"/>
              <a:cs typeface="Poppins Light"/>
              <a:sym typeface="Poppins Light"/>
            </a:endParaRPr>
          </a:p>
          <a:p>
            <a:pPr indent="0" lvl="0" marL="0" marR="0" rtl="0" algn="ctr">
              <a:lnSpc>
                <a:spcPct val="129982"/>
              </a:lnSpc>
              <a:spcBef>
                <a:spcPts val="0"/>
              </a:spcBef>
              <a:spcAft>
                <a:spcPts val="0"/>
              </a:spcAft>
              <a:buNone/>
            </a:pPr>
            <a:r>
              <a:t/>
            </a:r>
            <a:endParaRPr sz="2308">
              <a:solidFill>
                <a:srgbClr val="FFFFFF"/>
              </a:solidFill>
              <a:latin typeface="Poppins Light"/>
              <a:ea typeface="Poppins Light"/>
              <a:cs typeface="Poppins Light"/>
              <a:sym typeface="Poppins Light"/>
            </a:endParaRPr>
          </a:p>
        </p:txBody>
      </p:sp>
      <p:sp>
        <p:nvSpPr>
          <p:cNvPr id="246" name="Google Shape;246;p22"/>
          <p:cNvSpPr txBox="1"/>
          <p:nvPr/>
        </p:nvSpPr>
        <p:spPr>
          <a:xfrm>
            <a:off x="9624386" y="5017566"/>
            <a:ext cx="2619600" cy="2202300"/>
          </a:xfrm>
          <a:prstGeom prst="rect">
            <a:avLst/>
          </a:prstGeom>
          <a:noFill/>
          <a:ln>
            <a:noFill/>
          </a:ln>
        </p:spPr>
        <p:txBody>
          <a:bodyPr anchorCtr="0" anchor="t" bIns="0" lIns="0" spcFirstLastPara="1" rIns="0" wrap="square" tIns="0">
            <a:spAutoFit/>
          </a:bodyPr>
          <a:lstStyle/>
          <a:p>
            <a:pPr indent="0" lvl="0" marL="0" marR="0" rtl="0" algn="ctr">
              <a:lnSpc>
                <a:spcPct val="129982"/>
              </a:lnSpc>
              <a:spcBef>
                <a:spcPts val="0"/>
              </a:spcBef>
              <a:spcAft>
                <a:spcPts val="0"/>
              </a:spcAft>
              <a:buNone/>
            </a:pPr>
            <a:r>
              <a:rPr lang="en-US" sz="2308">
                <a:solidFill>
                  <a:srgbClr val="FFFFFF"/>
                </a:solidFill>
                <a:latin typeface="Poppins Light"/>
                <a:ea typeface="Poppins Light"/>
                <a:cs typeface="Poppins Light"/>
                <a:sym typeface="Poppins Light"/>
              </a:rPr>
              <a:t>Enhance Section Detection (header recognition).</a:t>
            </a:r>
            <a:endParaRPr sz="2308">
              <a:solidFill>
                <a:srgbClr val="FFFFFF"/>
              </a:solidFill>
              <a:latin typeface="Poppins Light"/>
              <a:ea typeface="Poppins Light"/>
              <a:cs typeface="Poppins Light"/>
              <a:sym typeface="Poppins Light"/>
            </a:endParaRPr>
          </a:p>
          <a:p>
            <a:pPr indent="0" lvl="0" marL="0" marR="0" rtl="0" algn="ctr">
              <a:lnSpc>
                <a:spcPct val="129982"/>
              </a:lnSpc>
              <a:spcBef>
                <a:spcPts val="0"/>
              </a:spcBef>
              <a:spcAft>
                <a:spcPts val="0"/>
              </a:spcAft>
              <a:buNone/>
            </a:pPr>
            <a:r>
              <a:t/>
            </a:r>
            <a:endParaRPr sz="2308">
              <a:solidFill>
                <a:srgbClr val="FFFFFF"/>
              </a:solidFill>
              <a:latin typeface="Poppins Light"/>
              <a:ea typeface="Poppins Light"/>
              <a:cs typeface="Poppins Light"/>
              <a:sym typeface="Poppins Light"/>
            </a:endParaRPr>
          </a:p>
        </p:txBody>
      </p:sp>
      <p:sp>
        <p:nvSpPr>
          <p:cNvPr id="247" name="Google Shape;247;p22"/>
          <p:cNvSpPr txBox="1"/>
          <p:nvPr/>
        </p:nvSpPr>
        <p:spPr>
          <a:xfrm>
            <a:off x="11235515" y="1026124"/>
            <a:ext cx="2619600" cy="2664000"/>
          </a:xfrm>
          <a:prstGeom prst="rect">
            <a:avLst/>
          </a:prstGeom>
          <a:noFill/>
          <a:ln>
            <a:noFill/>
          </a:ln>
        </p:spPr>
        <p:txBody>
          <a:bodyPr anchorCtr="0" anchor="t" bIns="0" lIns="0" spcFirstLastPara="1" rIns="0" wrap="square" tIns="0">
            <a:spAutoFit/>
          </a:bodyPr>
          <a:lstStyle/>
          <a:p>
            <a:pPr indent="0" lvl="0" marL="0" marR="0" rtl="0" algn="ctr">
              <a:lnSpc>
                <a:spcPct val="129982"/>
              </a:lnSpc>
              <a:spcBef>
                <a:spcPts val="0"/>
              </a:spcBef>
              <a:spcAft>
                <a:spcPts val="0"/>
              </a:spcAft>
              <a:buNone/>
            </a:pPr>
            <a:r>
              <a:rPr lang="en-US" sz="2308">
                <a:solidFill>
                  <a:srgbClr val="FFFFFF"/>
                </a:solidFill>
                <a:latin typeface="Poppins Light"/>
                <a:ea typeface="Poppins Light"/>
                <a:cs typeface="Poppins Light"/>
                <a:sym typeface="Poppins Light"/>
              </a:rPr>
              <a:t>Implement Hierarchical Chunking for complex documents.</a:t>
            </a:r>
            <a:endParaRPr sz="2308">
              <a:solidFill>
                <a:srgbClr val="FFFFFF"/>
              </a:solidFill>
              <a:latin typeface="Poppins Light"/>
              <a:ea typeface="Poppins Light"/>
              <a:cs typeface="Poppins Light"/>
              <a:sym typeface="Poppins Light"/>
            </a:endParaRPr>
          </a:p>
          <a:p>
            <a:pPr indent="0" lvl="0" marL="0" marR="0" rtl="0" algn="ctr">
              <a:lnSpc>
                <a:spcPct val="129982"/>
              </a:lnSpc>
              <a:spcBef>
                <a:spcPts val="0"/>
              </a:spcBef>
              <a:spcAft>
                <a:spcPts val="0"/>
              </a:spcAft>
              <a:buNone/>
            </a:pPr>
            <a:r>
              <a:t/>
            </a:r>
            <a:endParaRPr sz="2308">
              <a:solidFill>
                <a:srgbClr val="FFFFFF"/>
              </a:solidFill>
              <a:latin typeface="Poppins Light"/>
              <a:ea typeface="Poppins Light"/>
              <a:cs typeface="Poppins Light"/>
              <a:sym typeface="Poppins Light"/>
            </a:endParaRPr>
          </a:p>
        </p:txBody>
      </p:sp>
      <p:sp>
        <p:nvSpPr>
          <p:cNvPr id="248" name="Google Shape;248;p22"/>
          <p:cNvSpPr txBox="1"/>
          <p:nvPr/>
        </p:nvSpPr>
        <p:spPr>
          <a:xfrm>
            <a:off x="12705475" y="7432725"/>
            <a:ext cx="2762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rgbClr val="F0F0F0"/>
                </a:solidFill>
                <a:latin typeface="Calibri"/>
                <a:ea typeface="Calibri"/>
                <a:cs typeface="Calibri"/>
                <a:sym typeface="Calibri"/>
              </a:rPr>
              <a:t>Improve Advanced Document Parsing </a:t>
            </a:r>
            <a:endParaRPr sz="2900">
              <a:solidFill>
                <a:srgbClr val="F0F0F0"/>
              </a:solidFill>
              <a:latin typeface="Calibri"/>
              <a:ea typeface="Calibri"/>
              <a:cs typeface="Calibri"/>
              <a:sym typeface="Calibri"/>
            </a:endParaRPr>
          </a:p>
          <a:p>
            <a:pPr indent="0" lvl="0" marL="0" rtl="0" algn="l">
              <a:spcBef>
                <a:spcPts val="0"/>
              </a:spcBef>
              <a:spcAft>
                <a:spcPts val="0"/>
              </a:spcAft>
              <a:buNone/>
            </a:pPr>
            <a:r>
              <a:t/>
            </a:r>
            <a:endParaRPr sz="2900">
              <a:solidFill>
                <a:srgbClr val="F0F0F0"/>
              </a:solidFill>
              <a:latin typeface="Calibri"/>
              <a:ea typeface="Calibri"/>
              <a:cs typeface="Calibri"/>
              <a:sym typeface="Calibri"/>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2" name="Shape 252"/>
        <p:cNvGrpSpPr/>
        <p:nvPr/>
      </p:nvGrpSpPr>
      <p:grpSpPr>
        <a:xfrm>
          <a:off x="0" y="0"/>
          <a:ext cx="0" cy="0"/>
          <a:chOff x="0" y="0"/>
          <a:chExt cx="0" cy="0"/>
        </a:xfrm>
      </p:grpSpPr>
      <p:sp>
        <p:nvSpPr>
          <p:cNvPr id="253" name="Google Shape;253;p23"/>
          <p:cNvSpPr txBox="1"/>
          <p:nvPr/>
        </p:nvSpPr>
        <p:spPr>
          <a:xfrm>
            <a:off x="6259891" y="5326021"/>
            <a:ext cx="5768218" cy="299720"/>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US" sz="2000" u="none" cap="none" strike="noStrike">
                <a:solidFill>
                  <a:srgbClr val="000000"/>
                </a:solidFill>
                <a:latin typeface="Poppins Light"/>
                <a:ea typeface="Poppins Light"/>
                <a:cs typeface="Poppins Light"/>
                <a:sym typeface="Poppins Light"/>
              </a:rPr>
              <a:t>for the presentation template</a:t>
            </a:r>
            <a:endParaRPr/>
          </a:p>
        </p:txBody>
      </p:sp>
      <p:sp>
        <p:nvSpPr>
          <p:cNvPr id="254" name="Google Shape;254;p23"/>
          <p:cNvSpPr txBox="1"/>
          <p:nvPr/>
        </p:nvSpPr>
        <p:spPr>
          <a:xfrm>
            <a:off x="5469898" y="2941190"/>
            <a:ext cx="7348200" cy="4404600"/>
          </a:xfrm>
          <a:prstGeom prst="rect">
            <a:avLst/>
          </a:prstGeom>
          <a:noFill/>
          <a:ln>
            <a:noFill/>
          </a:ln>
        </p:spPr>
        <p:txBody>
          <a:bodyPr anchorCtr="0" anchor="t" bIns="0" lIns="0" spcFirstLastPara="1" rIns="0" wrap="square" tIns="0">
            <a:spAutoFit/>
          </a:bodyPr>
          <a:lstStyle/>
          <a:p>
            <a:pPr indent="0" lvl="0" marL="0" marR="0" rtl="0" algn="ctr">
              <a:lnSpc>
                <a:spcPct val="101002"/>
              </a:lnSpc>
              <a:spcBef>
                <a:spcPts val="0"/>
              </a:spcBef>
              <a:spcAft>
                <a:spcPts val="0"/>
              </a:spcAft>
              <a:buNone/>
            </a:pPr>
            <a:r>
              <a:rPr b="1" lang="en-US" sz="9475">
                <a:solidFill>
                  <a:srgbClr val="FFFFFF"/>
                </a:solidFill>
                <a:latin typeface="Poppins"/>
                <a:ea typeface="Poppins"/>
                <a:cs typeface="Poppins"/>
                <a:sym typeface="Poppins"/>
              </a:rPr>
              <a:t>Thank You for Your Attention!</a:t>
            </a:r>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9" name="Shape 89"/>
        <p:cNvGrpSpPr/>
        <p:nvPr/>
      </p:nvGrpSpPr>
      <p:grpSpPr>
        <a:xfrm>
          <a:off x="0" y="0"/>
          <a:ext cx="0" cy="0"/>
          <a:chOff x="0" y="0"/>
          <a:chExt cx="0" cy="0"/>
        </a:xfrm>
      </p:grpSpPr>
      <p:sp>
        <p:nvSpPr>
          <p:cNvPr id="90" name="Google Shape;90;p14"/>
          <p:cNvSpPr/>
          <p:nvPr/>
        </p:nvSpPr>
        <p:spPr>
          <a:xfrm>
            <a:off x="8624018" y="-4131162"/>
            <a:ext cx="15082150" cy="12257675"/>
          </a:xfrm>
          <a:custGeom>
            <a:rect b="b" l="l" r="r" t="t"/>
            <a:pathLst>
              <a:path extrusionOk="0" h="12257675" w="15082150">
                <a:moveTo>
                  <a:pt x="0" y="0"/>
                </a:moveTo>
                <a:lnTo>
                  <a:pt x="15082150" y="0"/>
                </a:lnTo>
                <a:lnTo>
                  <a:pt x="15082150" y="12257674"/>
                </a:lnTo>
                <a:lnTo>
                  <a:pt x="0" y="12257674"/>
                </a:lnTo>
                <a:lnTo>
                  <a:pt x="0" y="0"/>
                </a:lnTo>
                <a:close/>
              </a:path>
            </a:pathLst>
          </a:custGeom>
          <a:blipFill rotWithShape="1">
            <a:blip r:embed="rId3">
              <a:alphaModFix amt="19999"/>
            </a:blip>
            <a:stretch>
              <a:fillRect b="0" l="0" r="0" t="0"/>
            </a:stretch>
          </a:blipFill>
          <a:ln>
            <a:noFill/>
          </a:ln>
        </p:spPr>
      </p:sp>
      <p:cxnSp>
        <p:nvCxnSpPr>
          <p:cNvPr id="91" name="Google Shape;91;p14"/>
          <p:cNvCxnSpPr>
            <a:stCxn id="92" idx="2"/>
          </p:cNvCxnSpPr>
          <p:nvPr/>
        </p:nvCxnSpPr>
        <p:spPr>
          <a:xfrm>
            <a:off x="9144000" y="2028850"/>
            <a:ext cx="13500" cy="7970400"/>
          </a:xfrm>
          <a:prstGeom prst="straightConnector1">
            <a:avLst/>
          </a:prstGeom>
          <a:noFill/>
          <a:ln cap="rnd" cmpd="sng" w="19050">
            <a:solidFill>
              <a:srgbClr val="10B5BF"/>
            </a:solidFill>
            <a:prstDash val="solid"/>
            <a:round/>
            <a:headEnd len="sm" w="sm" type="none"/>
            <a:tailEnd len="sm" w="sm" type="none"/>
          </a:ln>
        </p:spPr>
      </p:cxnSp>
      <p:sp>
        <p:nvSpPr>
          <p:cNvPr id="93" name="Google Shape;93;p14"/>
          <p:cNvSpPr/>
          <p:nvPr/>
        </p:nvSpPr>
        <p:spPr>
          <a:xfrm rot="1944154">
            <a:off x="9603682" y="-2884857"/>
            <a:ext cx="9452303" cy="9641282"/>
          </a:xfrm>
          <a:custGeom>
            <a:rect b="b" l="l" r="r" t="t"/>
            <a:pathLst>
              <a:path extrusionOk="0" h="9641282" w="9452303">
                <a:moveTo>
                  <a:pt x="0" y="0"/>
                </a:moveTo>
                <a:lnTo>
                  <a:pt x="9452304" y="0"/>
                </a:lnTo>
                <a:lnTo>
                  <a:pt x="9452304" y="9641282"/>
                </a:lnTo>
                <a:lnTo>
                  <a:pt x="0" y="9641282"/>
                </a:lnTo>
                <a:lnTo>
                  <a:pt x="0" y="0"/>
                </a:lnTo>
                <a:close/>
              </a:path>
            </a:pathLst>
          </a:custGeom>
          <a:blipFill rotWithShape="1">
            <a:blip r:embed="rId4">
              <a:alphaModFix/>
            </a:blip>
            <a:stretch>
              <a:fillRect b="-19571" l="-58498" r="-45962" t="-13978"/>
            </a:stretch>
          </a:blipFill>
          <a:ln>
            <a:noFill/>
          </a:ln>
        </p:spPr>
      </p:sp>
      <p:cxnSp>
        <p:nvCxnSpPr>
          <p:cNvPr id="94" name="Google Shape;94;p14"/>
          <p:cNvCxnSpPr/>
          <p:nvPr/>
        </p:nvCxnSpPr>
        <p:spPr>
          <a:xfrm>
            <a:off x="13246836" y="8119653"/>
            <a:ext cx="3786600" cy="6900"/>
          </a:xfrm>
          <a:prstGeom prst="straightConnector1">
            <a:avLst/>
          </a:prstGeom>
          <a:noFill/>
          <a:ln cap="rnd" cmpd="sng" w="19050">
            <a:solidFill>
              <a:srgbClr val="10B5BF"/>
            </a:solidFill>
            <a:prstDash val="solid"/>
            <a:round/>
            <a:headEnd len="sm" w="sm" type="none"/>
            <a:tailEnd len="sm" w="sm" type="none"/>
          </a:ln>
        </p:spPr>
      </p:cxnSp>
      <p:sp>
        <p:nvSpPr>
          <p:cNvPr id="95" name="Google Shape;95;p14"/>
          <p:cNvSpPr/>
          <p:nvPr/>
        </p:nvSpPr>
        <p:spPr>
          <a:xfrm flipH="1" rot="-3800411">
            <a:off x="-532038" y="7320829"/>
            <a:ext cx="9123971" cy="10266072"/>
          </a:xfrm>
          <a:custGeom>
            <a:rect b="b" l="l" r="r" t="t"/>
            <a:pathLst>
              <a:path extrusionOk="0" h="10266072" w="9123971">
                <a:moveTo>
                  <a:pt x="9123971" y="0"/>
                </a:moveTo>
                <a:lnTo>
                  <a:pt x="0" y="0"/>
                </a:lnTo>
                <a:lnTo>
                  <a:pt x="0" y="10266072"/>
                </a:lnTo>
                <a:lnTo>
                  <a:pt x="9123971" y="10266072"/>
                </a:lnTo>
                <a:lnTo>
                  <a:pt x="9123971" y="0"/>
                </a:lnTo>
                <a:close/>
              </a:path>
            </a:pathLst>
          </a:custGeom>
          <a:blipFill rotWithShape="1">
            <a:blip r:embed="rId5">
              <a:alphaModFix amt="36000"/>
            </a:blip>
            <a:stretch>
              <a:fillRect b="0" l="0" r="0" t="0"/>
            </a:stretch>
          </a:blipFill>
          <a:ln>
            <a:noFill/>
          </a:ln>
        </p:spPr>
      </p:sp>
      <p:sp>
        <p:nvSpPr>
          <p:cNvPr id="92" name="Google Shape;92;p14"/>
          <p:cNvSpPr txBox="1"/>
          <p:nvPr/>
        </p:nvSpPr>
        <p:spPr>
          <a:xfrm>
            <a:off x="990450" y="243250"/>
            <a:ext cx="16307100" cy="1785600"/>
          </a:xfrm>
          <a:prstGeom prst="rect">
            <a:avLst/>
          </a:prstGeom>
          <a:noFill/>
          <a:ln>
            <a:noFill/>
          </a:ln>
        </p:spPr>
        <p:txBody>
          <a:bodyPr anchorCtr="0" anchor="t" bIns="0" lIns="0" spcFirstLastPara="1" rIns="0" wrap="square" tIns="0">
            <a:spAutoFit/>
          </a:bodyPr>
          <a:lstStyle/>
          <a:p>
            <a:pPr indent="0" lvl="0" marL="0" marR="0" rtl="0" algn="l">
              <a:lnSpc>
                <a:spcPct val="101000"/>
              </a:lnSpc>
              <a:spcBef>
                <a:spcPts val="0"/>
              </a:spcBef>
              <a:spcAft>
                <a:spcPts val="0"/>
              </a:spcAft>
              <a:buNone/>
            </a:pPr>
            <a:r>
              <a:rPr b="1" lang="en-US" sz="11600">
                <a:solidFill>
                  <a:srgbClr val="FFFFFF"/>
                </a:solidFill>
                <a:latin typeface="Poppins"/>
                <a:ea typeface="Poppins"/>
                <a:cs typeface="Poppins"/>
                <a:sym typeface="Poppins"/>
              </a:rPr>
              <a:t>Solution Architecture</a:t>
            </a:r>
            <a:endParaRPr sz="4000"/>
          </a:p>
        </p:txBody>
      </p:sp>
      <p:sp>
        <p:nvSpPr>
          <p:cNvPr id="96" name="Google Shape;96;p14"/>
          <p:cNvSpPr txBox="1"/>
          <p:nvPr/>
        </p:nvSpPr>
        <p:spPr>
          <a:xfrm>
            <a:off x="1575652" y="2028850"/>
            <a:ext cx="4908600" cy="2004900"/>
          </a:xfrm>
          <a:prstGeom prst="rect">
            <a:avLst/>
          </a:prstGeom>
          <a:noFill/>
          <a:ln>
            <a:noFill/>
          </a:ln>
        </p:spPr>
        <p:txBody>
          <a:bodyPr anchorCtr="0" anchor="ctr" bIns="0" lIns="0" spcFirstLastPara="1" rIns="0" wrap="square" tIns="0">
            <a:noAutofit/>
          </a:bodyPr>
          <a:lstStyle/>
          <a:p>
            <a:pPr indent="0" lvl="0" marL="0" marR="0" rtl="0" algn="ctr">
              <a:lnSpc>
                <a:spcPct val="101003"/>
              </a:lnSpc>
              <a:spcBef>
                <a:spcPts val="0"/>
              </a:spcBef>
              <a:spcAft>
                <a:spcPts val="0"/>
              </a:spcAft>
              <a:buNone/>
            </a:pPr>
            <a:r>
              <a:rPr b="1" lang="en-US" sz="6480">
                <a:solidFill>
                  <a:srgbClr val="10B5BF"/>
                </a:solidFill>
                <a:latin typeface="Poppins"/>
                <a:ea typeface="Poppins"/>
                <a:cs typeface="Poppins"/>
                <a:sym typeface="Poppins"/>
              </a:rPr>
              <a:t>The Problem</a:t>
            </a:r>
            <a:endParaRPr/>
          </a:p>
        </p:txBody>
      </p:sp>
      <p:sp>
        <p:nvSpPr>
          <p:cNvPr id="97" name="Google Shape;97;p14"/>
          <p:cNvSpPr txBox="1"/>
          <p:nvPr/>
        </p:nvSpPr>
        <p:spPr>
          <a:xfrm>
            <a:off x="522500" y="4293925"/>
            <a:ext cx="8101500" cy="4309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000">
                <a:solidFill>
                  <a:srgbClr val="FFFFFF"/>
                </a:solidFill>
                <a:latin typeface="Poppins"/>
                <a:ea typeface="Poppins"/>
                <a:cs typeface="Poppins"/>
                <a:sym typeface="Poppins"/>
              </a:rPr>
              <a:t>Mortgage documents arrive as lengthy, undifferentiated "blob files". Manual information extraction is costly, time-consuming, and prone to error.</a:t>
            </a:r>
            <a:endParaRPr sz="2200"/>
          </a:p>
        </p:txBody>
      </p:sp>
      <p:sp>
        <p:nvSpPr>
          <p:cNvPr id="98" name="Google Shape;98;p14"/>
          <p:cNvSpPr txBox="1"/>
          <p:nvPr/>
        </p:nvSpPr>
        <p:spPr>
          <a:xfrm>
            <a:off x="12081286" y="2028850"/>
            <a:ext cx="3786600" cy="2004900"/>
          </a:xfrm>
          <a:prstGeom prst="rect">
            <a:avLst/>
          </a:prstGeom>
          <a:noFill/>
          <a:ln>
            <a:noFill/>
          </a:ln>
        </p:spPr>
        <p:txBody>
          <a:bodyPr anchorCtr="0" anchor="ctr" bIns="0" lIns="0" spcFirstLastPara="1" rIns="0" wrap="square" tIns="0">
            <a:noAutofit/>
          </a:bodyPr>
          <a:lstStyle/>
          <a:p>
            <a:pPr indent="0" lvl="0" marL="0" marR="0" rtl="0" algn="ctr">
              <a:lnSpc>
                <a:spcPct val="101003"/>
              </a:lnSpc>
              <a:spcBef>
                <a:spcPts val="0"/>
              </a:spcBef>
              <a:spcAft>
                <a:spcPts val="0"/>
              </a:spcAft>
              <a:buNone/>
            </a:pPr>
            <a:r>
              <a:rPr b="1" lang="en-US" sz="6480">
                <a:solidFill>
                  <a:srgbClr val="10B5BF"/>
                </a:solidFill>
                <a:latin typeface="Poppins"/>
                <a:ea typeface="Poppins"/>
                <a:cs typeface="Poppins"/>
                <a:sym typeface="Poppins"/>
              </a:rPr>
              <a:t>The Solution</a:t>
            </a:r>
            <a:endParaRPr/>
          </a:p>
        </p:txBody>
      </p:sp>
      <p:sp>
        <p:nvSpPr>
          <p:cNvPr id="99" name="Google Shape;99;p14"/>
          <p:cNvSpPr txBox="1"/>
          <p:nvPr/>
        </p:nvSpPr>
        <p:spPr>
          <a:xfrm>
            <a:off x="9528550" y="4183600"/>
            <a:ext cx="8434500" cy="578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4000">
                <a:solidFill>
                  <a:srgbClr val="FFFFFF"/>
                </a:solidFill>
                <a:latin typeface="Poppins"/>
                <a:ea typeface="Poppins"/>
                <a:cs typeface="Poppins"/>
                <a:sym typeface="Poppins"/>
              </a:rPr>
              <a:t>My RAG pipeline enables rapid, accurate querying of mortgage documents using natural language. It bridges the gap between static documents and interactive knowledge retrieval, ensuring privacy by operating locally.</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3824" l="-22668" r="-5360" t="-6884"/>
            </a:stretch>
          </a:blipFill>
          <a:ln>
            <a:noFill/>
          </a:ln>
        </p:spPr>
      </p:sp>
      <p:sp>
        <p:nvSpPr>
          <p:cNvPr id="105" name="Google Shape;105;p15"/>
          <p:cNvSpPr/>
          <p:nvPr/>
        </p:nvSpPr>
        <p:spPr>
          <a:xfrm>
            <a:off x="0" y="0"/>
            <a:ext cx="19922007" cy="10287000"/>
          </a:xfrm>
          <a:custGeom>
            <a:rect b="b" l="l" r="r" t="t"/>
            <a:pathLst>
              <a:path extrusionOk="0" h="10287000" w="19922007">
                <a:moveTo>
                  <a:pt x="0" y="0"/>
                </a:moveTo>
                <a:lnTo>
                  <a:pt x="19922007" y="0"/>
                </a:lnTo>
                <a:lnTo>
                  <a:pt x="19922007" y="10287000"/>
                </a:lnTo>
                <a:lnTo>
                  <a:pt x="0" y="10287000"/>
                </a:lnTo>
                <a:lnTo>
                  <a:pt x="0" y="0"/>
                </a:lnTo>
                <a:close/>
              </a:path>
            </a:pathLst>
          </a:custGeom>
          <a:blipFill rotWithShape="1">
            <a:blip r:embed="rId4">
              <a:alphaModFix amt="60000"/>
            </a:blip>
            <a:stretch>
              <a:fillRect b="0" l="0" r="0" t="0"/>
            </a:stretch>
          </a:blipFill>
          <a:ln>
            <a:noFill/>
          </a:ln>
        </p:spPr>
      </p:sp>
      <p:sp>
        <p:nvSpPr>
          <p:cNvPr id="106" name="Google Shape;106;p15"/>
          <p:cNvSpPr txBox="1"/>
          <p:nvPr/>
        </p:nvSpPr>
        <p:spPr>
          <a:xfrm>
            <a:off x="1803146" y="2370758"/>
            <a:ext cx="14681700" cy="5545500"/>
          </a:xfrm>
          <a:prstGeom prst="rect">
            <a:avLst/>
          </a:prstGeom>
          <a:noFill/>
          <a:ln>
            <a:noFill/>
          </a:ln>
        </p:spPr>
        <p:txBody>
          <a:bodyPr anchorCtr="0" anchor="t" bIns="0" lIns="0" spcFirstLastPara="1" rIns="0" wrap="square" tIns="0">
            <a:spAutoFit/>
          </a:bodyPr>
          <a:lstStyle/>
          <a:p>
            <a:pPr indent="0" lvl="0" marL="0" marR="0" rtl="0" algn="ctr">
              <a:lnSpc>
                <a:spcPct val="100997"/>
              </a:lnSpc>
              <a:spcBef>
                <a:spcPts val="0"/>
              </a:spcBef>
              <a:spcAft>
                <a:spcPts val="0"/>
              </a:spcAft>
              <a:buNone/>
            </a:pPr>
            <a:r>
              <a:rPr b="1" lang="en-US" sz="11930">
                <a:solidFill>
                  <a:srgbClr val="FFFFFF"/>
                </a:solidFill>
                <a:latin typeface="Poppins"/>
                <a:ea typeface="Poppins"/>
                <a:cs typeface="Poppins"/>
                <a:sym typeface="Poppins"/>
              </a:rPr>
              <a:t>Pipeline Architecture:</a:t>
            </a:r>
            <a:endParaRPr b="1" sz="11930">
              <a:solidFill>
                <a:srgbClr val="FFFFFF"/>
              </a:solidFill>
              <a:latin typeface="Poppins"/>
              <a:ea typeface="Poppins"/>
              <a:cs typeface="Poppins"/>
              <a:sym typeface="Poppins"/>
            </a:endParaRPr>
          </a:p>
          <a:p>
            <a:pPr indent="0" lvl="0" marL="0" marR="0" rtl="0" algn="ctr">
              <a:lnSpc>
                <a:spcPct val="100997"/>
              </a:lnSpc>
              <a:spcBef>
                <a:spcPts val="0"/>
              </a:spcBef>
              <a:spcAft>
                <a:spcPts val="0"/>
              </a:spcAft>
              <a:buNone/>
            </a:pPr>
            <a:r>
              <a:rPr b="1" lang="en-US" sz="11930">
                <a:solidFill>
                  <a:srgbClr val="FFFFFF"/>
                </a:solidFill>
                <a:latin typeface="Poppins"/>
                <a:ea typeface="Poppins"/>
                <a:cs typeface="Poppins"/>
                <a:sym typeface="Poppins"/>
              </a:rPr>
              <a:t> </a:t>
            </a:r>
            <a:r>
              <a:rPr b="1" lang="en-US" sz="11930">
                <a:solidFill>
                  <a:srgbClr val="00FFFF"/>
                </a:solidFill>
                <a:latin typeface="Poppins"/>
                <a:ea typeface="Poppins"/>
                <a:cs typeface="Poppins"/>
                <a:sym typeface="Poppins"/>
              </a:rPr>
              <a:t>How It Works</a:t>
            </a:r>
            <a:endParaRPr>
              <a:solidFill>
                <a:srgbClr val="00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0" name="Shape 110"/>
        <p:cNvGrpSpPr/>
        <p:nvPr/>
      </p:nvGrpSpPr>
      <p:grpSpPr>
        <a:xfrm>
          <a:off x="0" y="0"/>
          <a:ext cx="0" cy="0"/>
          <a:chOff x="0" y="0"/>
          <a:chExt cx="0" cy="0"/>
        </a:xfrm>
      </p:grpSpPr>
      <p:pic>
        <p:nvPicPr>
          <p:cNvPr id="111" name="Google Shape;111;p16"/>
          <p:cNvPicPr preferRelativeResize="0"/>
          <p:nvPr/>
        </p:nvPicPr>
        <p:blipFill rotWithShape="1">
          <a:blip r:embed="rId3">
            <a:alphaModFix amt="50000"/>
          </a:blip>
          <a:srcRect b="29745" l="0" r="0" t="29745"/>
          <a:stretch/>
        </p:blipFill>
        <p:spPr>
          <a:xfrm>
            <a:off x="0" y="2952706"/>
            <a:ext cx="18288000" cy="4945071"/>
          </a:xfrm>
          <a:prstGeom prst="rect">
            <a:avLst/>
          </a:prstGeom>
          <a:noFill/>
          <a:ln>
            <a:noFill/>
          </a:ln>
        </p:spPr>
      </p:pic>
      <p:sp>
        <p:nvSpPr>
          <p:cNvPr id="112" name="Google Shape;112;p16"/>
          <p:cNvSpPr/>
          <p:nvPr/>
        </p:nvSpPr>
        <p:spPr>
          <a:xfrm rot="-5400000">
            <a:off x="4000500" y="-4000500"/>
            <a:ext cx="10287000" cy="18288000"/>
          </a:xfrm>
          <a:custGeom>
            <a:rect b="b" l="l" r="r" t="t"/>
            <a:pathLst>
              <a:path extrusionOk="0" h="18288000" w="10287000">
                <a:moveTo>
                  <a:pt x="0" y="0"/>
                </a:moveTo>
                <a:lnTo>
                  <a:pt x="10287000" y="0"/>
                </a:lnTo>
                <a:lnTo>
                  <a:pt x="10287000" y="18288000"/>
                </a:lnTo>
                <a:lnTo>
                  <a:pt x="0" y="18288000"/>
                </a:lnTo>
                <a:lnTo>
                  <a:pt x="0" y="0"/>
                </a:lnTo>
                <a:close/>
              </a:path>
            </a:pathLst>
          </a:custGeom>
          <a:blipFill rotWithShape="1">
            <a:blip r:embed="rId4">
              <a:alphaModFix/>
            </a:blip>
            <a:stretch>
              <a:fillRect b="0" l="-48881" r="-28883" t="0"/>
            </a:stretch>
          </a:blipFill>
          <a:ln>
            <a:noFill/>
          </a:ln>
        </p:spPr>
      </p:sp>
      <p:grpSp>
        <p:nvGrpSpPr>
          <p:cNvPr id="113" name="Google Shape;113;p16"/>
          <p:cNvGrpSpPr/>
          <p:nvPr/>
        </p:nvGrpSpPr>
        <p:grpSpPr>
          <a:xfrm>
            <a:off x="772186" y="3588801"/>
            <a:ext cx="1860255" cy="1860255"/>
            <a:chOff x="0" y="0"/>
            <a:chExt cx="812800" cy="812800"/>
          </a:xfrm>
        </p:grpSpPr>
        <p:sp>
          <p:nvSpPr>
            <p:cNvPr id="114" name="Google Shape;114;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16"/>
          <p:cNvGrpSpPr/>
          <p:nvPr/>
        </p:nvGrpSpPr>
        <p:grpSpPr>
          <a:xfrm>
            <a:off x="4672530" y="3588801"/>
            <a:ext cx="1860255" cy="1860255"/>
            <a:chOff x="0" y="0"/>
            <a:chExt cx="812800" cy="812800"/>
          </a:xfrm>
        </p:grpSpPr>
        <p:sp>
          <p:nvSpPr>
            <p:cNvPr id="117" name="Google Shape;117;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 name="Google Shape;119;p16"/>
          <p:cNvGrpSpPr/>
          <p:nvPr/>
        </p:nvGrpSpPr>
        <p:grpSpPr>
          <a:xfrm>
            <a:off x="8387121" y="3639351"/>
            <a:ext cx="1860255" cy="1860255"/>
            <a:chOff x="0" y="0"/>
            <a:chExt cx="812800" cy="812800"/>
          </a:xfrm>
        </p:grpSpPr>
        <p:sp>
          <p:nvSpPr>
            <p:cNvPr id="120" name="Google Shape;12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16"/>
          <p:cNvGrpSpPr/>
          <p:nvPr/>
        </p:nvGrpSpPr>
        <p:grpSpPr>
          <a:xfrm>
            <a:off x="12101723" y="3639351"/>
            <a:ext cx="1860255" cy="1860255"/>
            <a:chOff x="0" y="0"/>
            <a:chExt cx="812800" cy="812800"/>
          </a:xfrm>
        </p:grpSpPr>
        <p:sp>
          <p:nvSpPr>
            <p:cNvPr id="123" name="Google Shape;12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5" name="Google Shape;125;p16"/>
          <p:cNvSpPr txBox="1"/>
          <p:nvPr/>
        </p:nvSpPr>
        <p:spPr>
          <a:xfrm>
            <a:off x="1142784" y="4323163"/>
            <a:ext cx="1119000" cy="4926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i="0" lang="en-US" sz="3200" u="none" cap="none" strike="noStrike">
                <a:solidFill>
                  <a:srgbClr val="FFFFFF"/>
                </a:solidFill>
                <a:latin typeface="Poppins"/>
                <a:ea typeface="Poppins"/>
                <a:cs typeface="Poppins"/>
                <a:sym typeface="Poppins"/>
              </a:rPr>
              <a:t>1.</a:t>
            </a:r>
            <a:endParaRPr/>
          </a:p>
        </p:txBody>
      </p:sp>
      <p:sp>
        <p:nvSpPr>
          <p:cNvPr id="126" name="Google Shape;126;p16"/>
          <p:cNvSpPr txBox="1"/>
          <p:nvPr/>
        </p:nvSpPr>
        <p:spPr>
          <a:xfrm>
            <a:off x="5060477" y="4323163"/>
            <a:ext cx="1119000" cy="4926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i="0" lang="en-US" sz="3200" u="none" cap="none" strike="noStrike">
                <a:solidFill>
                  <a:srgbClr val="FFFFFF"/>
                </a:solidFill>
                <a:latin typeface="Poppins"/>
                <a:ea typeface="Poppins"/>
                <a:cs typeface="Poppins"/>
                <a:sym typeface="Poppins"/>
              </a:rPr>
              <a:t>2.</a:t>
            </a:r>
            <a:endParaRPr/>
          </a:p>
        </p:txBody>
      </p:sp>
      <p:sp>
        <p:nvSpPr>
          <p:cNvPr id="127" name="Google Shape;127;p16"/>
          <p:cNvSpPr txBox="1"/>
          <p:nvPr/>
        </p:nvSpPr>
        <p:spPr>
          <a:xfrm>
            <a:off x="8758596" y="4373713"/>
            <a:ext cx="1119000" cy="4926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i="0" lang="en-US" sz="3200" u="none" cap="none" strike="noStrike">
                <a:solidFill>
                  <a:srgbClr val="FFFFFF"/>
                </a:solidFill>
                <a:latin typeface="Poppins"/>
                <a:ea typeface="Poppins"/>
                <a:cs typeface="Poppins"/>
                <a:sym typeface="Poppins"/>
              </a:rPr>
              <a:t>3.</a:t>
            </a:r>
            <a:endParaRPr/>
          </a:p>
        </p:txBody>
      </p:sp>
      <p:sp>
        <p:nvSpPr>
          <p:cNvPr id="128" name="Google Shape;128;p16"/>
          <p:cNvSpPr txBox="1"/>
          <p:nvPr/>
        </p:nvSpPr>
        <p:spPr>
          <a:xfrm>
            <a:off x="12472348" y="4272613"/>
            <a:ext cx="1119000" cy="4926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i="0" lang="en-US" sz="3200" u="none" cap="none" strike="noStrike">
                <a:solidFill>
                  <a:srgbClr val="FFFFFF"/>
                </a:solidFill>
                <a:latin typeface="Poppins"/>
                <a:ea typeface="Poppins"/>
                <a:cs typeface="Poppins"/>
                <a:sym typeface="Poppins"/>
              </a:rPr>
              <a:t>4.</a:t>
            </a:r>
            <a:endParaRPr/>
          </a:p>
        </p:txBody>
      </p:sp>
      <p:sp>
        <p:nvSpPr>
          <p:cNvPr id="129" name="Google Shape;129;p16"/>
          <p:cNvSpPr txBox="1"/>
          <p:nvPr/>
        </p:nvSpPr>
        <p:spPr>
          <a:xfrm>
            <a:off x="589863" y="5952089"/>
            <a:ext cx="2379900" cy="14874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3200">
                <a:solidFill>
                  <a:srgbClr val="10B5BF"/>
                </a:solidFill>
                <a:latin typeface="Poppins"/>
                <a:ea typeface="Poppins"/>
                <a:cs typeface="Poppins"/>
                <a:sym typeface="Poppins"/>
              </a:rPr>
              <a:t>Document Processing Layer</a:t>
            </a:r>
            <a:endParaRPr/>
          </a:p>
        </p:txBody>
      </p:sp>
      <p:sp>
        <p:nvSpPr>
          <p:cNvPr id="130" name="Google Shape;130;p16"/>
          <p:cNvSpPr txBox="1"/>
          <p:nvPr/>
        </p:nvSpPr>
        <p:spPr>
          <a:xfrm>
            <a:off x="222975" y="7598750"/>
            <a:ext cx="2958600" cy="1828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a:solidFill>
                  <a:srgbClr val="FFFFFF"/>
                </a:solidFill>
                <a:latin typeface="Poppins Light"/>
                <a:ea typeface="Poppins Light"/>
                <a:cs typeface="Poppins Light"/>
                <a:sym typeface="Poppins Light"/>
              </a:rPr>
              <a:t>PyMuPDF for text extraction; </a:t>
            </a:r>
            <a:endParaRPr sz="1800">
              <a:solidFill>
                <a:srgbClr val="FFFFFF"/>
              </a:solidFill>
              <a:latin typeface="Poppins Light"/>
              <a:ea typeface="Poppins Light"/>
              <a:cs typeface="Poppins Light"/>
              <a:sym typeface="Poppins Light"/>
            </a:endParaRPr>
          </a:p>
          <a:p>
            <a:pPr indent="0" lvl="0" marL="0" marR="0" rtl="0" algn="ctr">
              <a:lnSpc>
                <a:spcPct val="140000"/>
              </a:lnSpc>
              <a:spcBef>
                <a:spcPts val="0"/>
              </a:spcBef>
              <a:spcAft>
                <a:spcPts val="0"/>
              </a:spcAft>
              <a:buNone/>
            </a:pPr>
            <a:r>
              <a:rPr lang="en-US" sz="1800">
                <a:solidFill>
                  <a:srgbClr val="FFFFFF"/>
                </a:solidFill>
                <a:latin typeface="Poppins Light"/>
                <a:ea typeface="Poppins Light"/>
                <a:cs typeface="Poppins Light"/>
                <a:sym typeface="Poppins Light"/>
              </a:rPr>
              <a:t>Section-Based Chunking (180 tokens/chunk, respects discontinuities)</a:t>
            </a:r>
            <a:endParaRPr/>
          </a:p>
        </p:txBody>
      </p:sp>
      <p:sp>
        <p:nvSpPr>
          <p:cNvPr id="131" name="Google Shape;131;p16"/>
          <p:cNvSpPr txBox="1"/>
          <p:nvPr/>
        </p:nvSpPr>
        <p:spPr>
          <a:xfrm>
            <a:off x="4412705" y="5952096"/>
            <a:ext cx="2379900" cy="9900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3200">
                <a:solidFill>
                  <a:srgbClr val="10B5BF"/>
                </a:solidFill>
                <a:latin typeface="Poppins"/>
                <a:ea typeface="Poppins"/>
                <a:cs typeface="Poppins"/>
                <a:sym typeface="Poppins"/>
              </a:rPr>
              <a:t>Indexing Layer</a:t>
            </a:r>
            <a:endParaRPr/>
          </a:p>
        </p:txBody>
      </p:sp>
      <p:sp>
        <p:nvSpPr>
          <p:cNvPr id="132" name="Google Shape;132;p16"/>
          <p:cNvSpPr txBox="1"/>
          <p:nvPr/>
        </p:nvSpPr>
        <p:spPr>
          <a:xfrm>
            <a:off x="4352468" y="7210859"/>
            <a:ext cx="2535000" cy="1440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a:solidFill>
                  <a:srgbClr val="FFFFFF"/>
                </a:solidFill>
                <a:latin typeface="Poppins Light"/>
                <a:ea typeface="Poppins Light"/>
                <a:cs typeface="Poppins Light"/>
                <a:sym typeface="Poppins Light"/>
              </a:rPr>
              <a:t>Llama Index for Vector Embedding of chunks into a vector database</a:t>
            </a:r>
            <a:endParaRPr/>
          </a:p>
        </p:txBody>
      </p:sp>
      <p:sp>
        <p:nvSpPr>
          <p:cNvPr id="133" name="Google Shape;133;p16"/>
          <p:cNvSpPr txBox="1"/>
          <p:nvPr/>
        </p:nvSpPr>
        <p:spPr>
          <a:xfrm>
            <a:off x="8235521" y="5952103"/>
            <a:ext cx="2379900" cy="9900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3200">
                <a:solidFill>
                  <a:srgbClr val="10B5BF"/>
                </a:solidFill>
                <a:latin typeface="Poppins"/>
                <a:ea typeface="Poppins"/>
                <a:cs typeface="Poppins"/>
                <a:sym typeface="Poppins"/>
              </a:rPr>
              <a:t>Retrieval Layer</a:t>
            </a:r>
            <a:endParaRPr/>
          </a:p>
        </p:txBody>
      </p:sp>
      <p:sp>
        <p:nvSpPr>
          <p:cNvPr id="134" name="Google Shape;134;p16"/>
          <p:cNvSpPr txBox="1"/>
          <p:nvPr/>
        </p:nvSpPr>
        <p:spPr>
          <a:xfrm>
            <a:off x="7916475" y="7210850"/>
            <a:ext cx="3018000" cy="2216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a:solidFill>
                  <a:srgbClr val="FFFFFF"/>
                </a:solidFill>
                <a:latin typeface="Poppins Light"/>
                <a:ea typeface="Poppins Light"/>
                <a:cs typeface="Poppins Light"/>
                <a:sym typeface="Poppins Light"/>
              </a:rPr>
              <a:t>User Query -&gt; Query Embedding -&gt; Vector DB Similarity Search -&gt; Query Reranking -&gt; Position-Based Grouping of Top Chunks</a:t>
            </a:r>
            <a:endParaRPr/>
          </a:p>
        </p:txBody>
      </p:sp>
      <p:sp>
        <p:nvSpPr>
          <p:cNvPr id="135" name="Google Shape;135;p16"/>
          <p:cNvSpPr txBox="1"/>
          <p:nvPr/>
        </p:nvSpPr>
        <p:spPr>
          <a:xfrm>
            <a:off x="11841888" y="5952110"/>
            <a:ext cx="2379900" cy="9900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3200">
                <a:solidFill>
                  <a:srgbClr val="10B5BF"/>
                </a:solidFill>
                <a:latin typeface="Poppins"/>
                <a:ea typeface="Poppins"/>
                <a:cs typeface="Poppins"/>
                <a:sym typeface="Poppins"/>
              </a:rPr>
              <a:t>Generation Layer</a:t>
            </a:r>
            <a:endParaRPr/>
          </a:p>
        </p:txBody>
      </p:sp>
      <p:sp>
        <p:nvSpPr>
          <p:cNvPr id="136" name="Google Shape;136;p16"/>
          <p:cNvSpPr txBox="1"/>
          <p:nvPr/>
        </p:nvSpPr>
        <p:spPr>
          <a:xfrm>
            <a:off x="11764351" y="7210848"/>
            <a:ext cx="2535000" cy="665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a:solidFill>
                  <a:srgbClr val="FFFFFF"/>
                </a:solidFill>
                <a:latin typeface="Poppins Light"/>
                <a:ea typeface="Poppins Light"/>
                <a:cs typeface="Poppins Light"/>
                <a:sym typeface="Poppins Light"/>
              </a:rPr>
              <a:t>Retrieved Chunks -&gt; Local LLM (TinyLlama)</a:t>
            </a:r>
            <a:endParaRPr/>
          </a:p>
        </p:txBody>
      </p:sp>
      <p:grpSp>
        <p:nvGrpSpPr>
          <p:cNvPr id="137" name="Google Shape;137;p16"/>
          <p:cNvGrpSpPr/>
          <p:nvPr/>
        </p:nvGrpSpPr>
        <p:grpSpPr>
          <a:xfrm>
            <a:off x="15630573" y="3588801"/>
            <a:ext cx="1860255" cy="1860255"/>
            <a:chOff x="0" y="0"/>
            <a:chExt cx="812800" cy="812800"/>
          </a:xfrm>
        </p:grpSpPr>
        <p:sp>
          <p:nvSpPr>
            <p:cNvPr id="138" name="Google Shape;13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0" name="Google Shape;140;p16"/>
          <p:cNvSpPr txBox="1"/>
          <p:nvPr/>
        </p:nvSpPr>
        <p:spPr>
          <a:xfrm>
            <a:off x="16002048" y="4323163"/>
            <a:ext cx="1119000" cy="4926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3200">
                <a:solidFill>
                  <a:srgbClr val="FFFFFF"/>
                </a:solidFill>
                <a:latin typeface="Poppins"/>
                <a:ea typeface="Poppins"/>
                <a:cs typeface="Poppins"/>
                <a:sym typeface="Poppins"/>
              </a:rPr>
              <a:t>5</a:t>
            </a:r>
            <a:r>
              <a:rPr b="1" i="0" lang="en-US" sz="3200" u="none" cap="none" strike="noStrike">
                <a:solidFill>
                  <a:srgbClr val="FFFFFF"/>
                </a:solidFill>
                <a:latin typeface="Poppins"/>
                <a:ea typeface="Poppins"/>
                <a:cs typeface="Poppins"/>
                <a:sym typeface="Poppins"/>
              </a:rPr>
              <a:t>.</a:t>
            </a:r>
            <a:endParaRPr/>
          </a:p>
        </p:txBody>
      </p:sp>
      <p:sp>
        <p:nvSpPr>
          <p:cNvPr id="141" name="Google Shape;141;p16"/>
          <p:cNvSpPr txBox="1"/>
          <p:nvPr/>
        </p:nvSpPr>
        <p:spPr>
          <a:xfrm>
            <a:off x="15206502" y="5952088"/>
            <a:ext cx="2708400" cy="9900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3200">
                <a:solidFill>
                  <a:srgbClr val="10B5BF"/>
                </a:solidFill>
                <a:latin typeface="Poppins"/>
                <a:ea typeface="Poppins"/>
                <a:cs typeface="Poppins"/>
                <a:sym typeface="Poppins"/>
              </a:rPr>
              <a:t>Presentation</a:t>
            </a:r>
            <a:r>
              <a:rPr b="1" lang="en-US" sz="3200">
                <a:solidFill>
                  <a:srgbClr val="10B5BF"/>
                </a:solidFill>
                <a:latin typeface="Poppins"/>
                <a:ea typeface="Poppins"/>
                <a:cs typeface="Poppins"/>
                <a:sym typeface="Poppins"/>
              </a:rPr>
              <a:t>Layer</a:t>
            </a:r>
            <a:endParaRPr/>
          </a:p>
        </p:txBody>
      </p:sp>
      <p:pic>
        <p:nvPicPr>
          <p:cNvPr id="142" name="Google Shape;142;p16"/>
          <p:cNvPicPr preferRelativeResize="0"/>
          <p:nvPr/>
        </p:nvPicPr>
        <p:blipFill rotWithShape="1">
          <a:blip r:embed="rId5">
            <a:alphaModFix/>
          </a:blip>
          <a:srcRect b="36428" l="7222" r="10051" t="36082"/>
          <a:stretch/>
        </p:blipFill>
        <p:spPr>
          <a:xfrm>
            <a:off x="0" y="-48300"/>
            <a:ext cx="18288000" cy="3134051"/>
          </a:xfrm>
          <a:prstGeom prst="rect">
            <a:avLst/>
          </a:prstGeom>
          <a:noFill/>
          <a:ln>
            <a:noFill/>
          </a:ln>
        </p:spPr>
      </p:pic>
      <p:sp>
        <p:nvSpPr>
          <p:cNvPr id="143" name="Google Shape;143;p16"/>
          <p:cNvSpPr txBox="1"/>
          <p:nvPr/>
        </p:nvSpPr>
        <p:spPr>
          <a:xfrm>
            <a:off x="15258526" y="7232673"/>
            <a:ext cx="2535000" cy="10527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1800">
                <a:solidFill>
                  <a:srgbClr val="FFFFFF"/>
                </a:solidFill>
                <a:latin typeface="Poppins Light"/>
                <a:ea typeface="Poppins Light"/>
                <a:cs typeface="Poppins Light"/>
                <a:sym typeface="Poppins Light"/>
              </a:rPr>
              <a:t>Gradio Chat Interface for response &amp; source citations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3827" l="-22668" r="-5359" t="-6879"/>
            </a:stretch>
          </a:blipFill>
          <a:ln>
            <a:noFill/>
          </a:ln>
        </p:spPr>
      </p:sp>
      <p:sp>
        <p:nvSpPr>
          <p:cNvPr id="149" name="Google Shape;149;p17"/>
          <p:cNvSpPr/>
          <p:nvPr/>
        </p:nvSpPr>
        <p:spPr>
          <a:xfrm>
            <a:off x="0" y="0"/>
            <a:ext cx="19922007" cy="10287000"/>
          </a:xfrm>
          <a:custGeom>
            <a:rect b="b" l="l" r="r" t="t"/>
            <a:pathLst>
              <a:path extrusionOk="0" h="10287000" w="19922007">
                <a:moveTo>
                  <a:pt x="0" y="0"/>
                </a:moveTo>
                <a:lnTo>
                  <a:pt x="19922007" y="0"/>
                </a:lnTo>
                <a:lnTo>
                  <a:pt x="19922007" y="10287000"/>
                </a:lnTo>
                <a:lnTo>
                  <a:pt x="0" y="10287000"/>
                </a:lnTo>
                <a:lnTo>
                  <a:pt x="0" y="0"/>
                </a:lnTo>
                <a:close/>
              </a:path>
            </a:pathLst>
          </a:custGeom>
          <a:blipFill rotWithShape="1">
            <a:blip r:embed="rId4">
              <a:alphaModFix amt="60000"/>
            </a:blip>
            <a:stretch>
              <a:fillRect b="0" l="0" r="0" t="0"/>
            </a:stretch>
          </a:blipFill>
          <a:ln>
            <a:noFill/>
          </a:ln>
        </p:spPr>
      </p:sp>
      <p:sp>
        <p:nvSpPr>
          <p:cNvPr id="150" name="Google Shape;150;p17"/>
          <p:cNvSpPr txBox="1"/>
          <p:nvPr/>
        </p:nvSpPr>
        <p:spPr>
          <a:xfrm>
            <a:off x="1803146" y="1443458"/>
            <a:ext cx="14681700" cy="7400100"/>
          </a:xfrm>
          <a:prstGeom prst="rect">
            <a:avLst/>
          </a:prstGeom>
          <a:noFill/>
          <a:ln>
            <a:noFill/>
          </a:ln>
        </p:spPr>
        <p:txBody>
          <a:bodyPr anchorCtr="0" anchor="t" bIns="0" lIns="0" spcFirstLastPara="1" rIns="0" wrap="square" tIns="0">
            <a:spAutoFit/>
          </a:bodyPr>
          <a:lstStyle/>
          <a:p>
            <a:pPr indent="0" lvl="0" marL="0" marR="0" rtl="0" algn="ctr">
              <a:lnSpc>
                <a:spcPct val="100997"/>
              </a:lnSpc>
              <a:spcBef>
                <a:spcPts val="0"/>
              </a:spcBef>
              <a:spcAft>
                <a:spcPts val="0"/>
              </a:spcAft>
              <a:buNone/>
            </a:pPr>
            <a:r>
              <a:rPr b="1" lang="en-US" sz="11930">
                <a:solidFill>
                  <a:srgbClr val="FFFFFF"/>
                </a:solidFill>
                <a:latin typeface="Poppins"/>
                <a:ea typeface="Poppins"/>
                <a:cs typeface="Poppins"/>
                <a:sym typeface="Poppins"/>
              </a:rPr>
              <a:t>Experiments &amp; Optimizations: </a:t>
            </a:r>
            <a:endParaRPr b="1" sz="11930">
              <a:solidFill>
                <a:srgbClr val="FFFFFF"/>
              </a:solidFill>
              <a:latin typeface="Poppins"/>
              <a:ea typeface="Poppins"/>
              <a:cs typeface="Poppins"/>
              <a:sym typeface="Poppins"/>
            </a:endParaRPr>
          </a:p>
          <a:p>
            <a:pPr indent="0" lvl="0" marL="0" marR="0" rtl="0" algn="ctr">
              <a:lnSpc>
                <a:spcPct val="100997"/>
              </a:lnSpc>
              <a:spcBef>
                <a:spcPts val="0"/>
              </a:spcBef>
              <a:spcAft>
                <a:spcPts val="0"/>
              </a:spcAft>
              <a:buNone/>
            </a:pPr>
            <a:r>
              <a:rPr b="1" lang="en-US" sz="11930">
                <a:solidFill>
                  <a:srgbClr val="36F4FF"/>
                </a:solidFill>
                <a:latin typeface="Poppins"/>
                <a:ea typeface="Poppins"/>
                <a:cs typeface="Poppins"/>
                <a:sym typeface="Poppins"/>
              </a:rPr>
              <a:t>The Development Journey</a:t>
            </a:r>
            <a:endParaRPr>
              <a:solidFill>
                <a:srgbClr val="36F4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4" name="Shape 154"/>
        <p:cNvGrpSpPr/>
        <p:nvPr/>
      </p:nvGrpSpPr>
      <p:grpSpPr>
        <a:xfrm>
          <a:off x="0" y="0"/>
          <a:ext cx="0" cy="0"/>
          <a:chOff x="0" y="0"/>
          <a:chExt cx="0" cy="0"/>
        </a:xfrm>
      </p:grpSpPr>
      <p:pic>
        <p:nvPicPr>
          <p:cNvPr id="155" name="Google Shape;155;p18"/>
          <p:cNvPicPr preferRelativeResize="0"/>
          <p:nvPr/>
        </p:nvPicPr>
        <p:blipFill rotWithShape="1">
          <a:blip r:embed="rId3">
            <a:alphaModFix/>
          </a:blip>
          <a:srcRect b="0" l="39781" r="39779" t="8172"/>
          <a:stretch/>
        </p:blipFill>
        <p:spPr>
          <a:xfrm>
            <a:off x="7850725" y="0"/>
            <a:ext cx="2586575" cy="10287000"/>
          </a:xfrm>
          <a:prstGeom prst="rect">
            <a:avLst/>
          </a:prstGeom>
          <a:noFill/>
          <a:ln>
            <a:noFill/>
          </a:ln>
        </p:spPr>
      </p:pic>
      <p:cxnSp>
        <p:nvCxnSpPr>
          <p:cNvPr id="156" name="Google Shape;156;p18"/>
          <p:cNvCxnSpPr/>
          <p:nvPr/>
        </p:nvCxnSpPr>
        <p:spPr>
          <a:xfrm>
            <a:off x="1028700" y="2988688"/>
            <a:ext cx="6682629" cy="0"/>
          </a:xfrm>
          <a:prstGeom prst="straightConnector1">
            <a:avLst/>
          </a:prstGeom>
          <a:noFill/>
          <a:ln cap="rnd" cmpd="sng" w="19050">
            <a:solidFill>
              <a:srgbClr val="10B5BF"/>
            </a:solidFill>
            <a:prstDash val="solid"/>
            <a:round/>
            <a:headEnd len="sm" w="sm" type="none"/>
            <a:tailEnd len="sm" w="sm" type="none"/>
          </a:ln>
        </p:spPr>
      </p:cxnSp>
      <p:cxnSp>
        <p:nvCxnSpPr>
          <p:cNvPr id="157" name="Google Shape;157;p18"/>
          <p:cNvCxnSpPr/>
          <p:nvPr/>
        </p:nvCxnSpPr>
        <p:spPr>
          <a:xfrm>
            <a:off x="10576671" y="2998213"/>
            <a:ext cx="6682629" cy="0"/>
          </a:xfrm>
          <a:prstGeom prst="straightConnector1">
            <a:avLst/>
          </a:prstGeom>
          <a:noFill/>
          <a:ln cap="rnd" cmpd="sng" w="19050">
            <a:solidFill>
              <a:srgbClr val="10B5BF"/>
            </a:solidFill>
            <a:prstDash val="solid"/>
            <a:round/>
            <a:headEnd len="sm" w="sm" type="none"/>
            <a:tailEnd len="sm" w="sm" type="none"/>
          </a:ln>
        </p:spPr>
      </p:cxnSp>
      <p:cxnSp>
        <p:nvCxnSpPr>
          <p:cNvPr id="158" name="Google Shape;158;p18"/>
          <p:cNvCxnSpPr/>
          <p:nvPr/>
        </p:nvCxnSpPr>
        <p:spPr>
          <a:xfrm>
            <a:off x="10576671" y="7915532"/>
            <a:ext cx="6682629" cy="0"/>
          </a:xfrm>
          <a:prstGeom prst="straightConnector1">
            <a:avLst/>
          </a:prstGeom>
          <a:noFill/>
          <a:ln cap="rnd" cmpd="sng" w="19050">
            <a:solidFill>
              <a:srgbClr val="10B5BF"/>
            </a:solidFill>
            <a:prstDash val="solid"/>
            <a:round/>
            <a:headEnd len="sm" w="sm" type="none"/>
            <a:tailEnd len="sm" w="sm" type="none"/>
          </a:ln>
        </p:spPr>
      </p:cxnSp>
      <p:sp>
        <p:nvSpPr>
          <p:cNvPr id="159" name="Google Shape;159;p18"/>
          <p:cNvSpPr txBox="1"/>
          <p:nvPr/>
        </p:nvSpPr>
        <p:spPr>
          <a:xfrm>
            <a:off x="915600" y="5007240"/>
            <a:ext cx="6323400" cy="2773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5300">
                <a:solidFill>
                  <a:srgbClr val="FFFFFF"/>
                </a:solidFill>
                <a:latin typeface="Poppins"/>
                <a:ea typeface="Poppins"/>
                <a:cs typeface="Poppins"/>
                <a:sym typeface="Poppins"/>
              </a:rPr>
              <a:t>Query Reranking &amp; Positional Grouping</a:t>
            </a:r>
            <a:endParaRPr sz="5300"/>
          </a:p>
        </p:txBody>
      </p:sp>
      <p:cxnSp>
        <p:nvCxnSpPr>
          <p:cNvPr id="160" name="Google Shape;160;p18"/>
          <p:cNvCxnSpPr/>
          <p:nvPr/>
        </p:nvCxnSpPr>
        <p:spPr>
          <a:xfrm>
            <a:off x="1028700" y="7906007"/>
            <a:ext cx="6682629" cy="0"/>
          </a:xfrm>
          <a:prstGeom prst="straightConnector1">
            <a:avLst/>
          </a:prstGeom>
          <a:noFill/>
          <a:ln cap="rnd" cmpd="sng" w="19050">
            <a:solidFill>
              <a:srgbClr val="10B5BF"/>
            </a:solidFill>
            <a:prstDash val="solid"/>
            <a:round/>
            <a:headEnd len="sm" w="sm" type="none"/>
            <a:tailEnd len="sm" w="sm" type="none"/>
          </a:ln>
        </p:spPr>
      </p:cxnSp>
      <p:sp>
        <p:nvSpPr>
          <p:cNvPr id="161" name="Google Shape;161;p18"/>
          <p:cNvSpPr/>
          <p:nvPr/>
        </p:nvSpPr>
        <p:spPr>
          <a:xfrm>
            <a:off x="9485888" y="-3709988"/>
            <a:ext cx="10757647" cy="8229600"/>
          </a:xfrm>
          <a:custGeom>
            <a:rect b="b" l="l" r="r" t="t"/>
            <a:pathLst>
              <a:path extrusionOk="0" h="8229600" w="10757647">
                <a:moveTo>
                  <a:pt x="0" y="0"/>
                </a:moveTo>
                <a:lnTo>
                  <a:pt x="10757647" y="0"/>
                </a:lnTo>
                <a:lnTo>
                  <a:pt x="10757647" y="8229600"/>
                </a:lnTo>
                <a:lnTo>
                  <a:pt x="0" y="8229600"/>
                </a:lnTo>
                <a:lnTo>
                  <a:pt x="0" y="0"/>
                </a:lnTo>
                <a:close/>
              </a:path>
            </a:pathLst>
          </a:custGeom>
          <a:blipFill rotWithShape="1">
            <a:blip r:embed="rId4">
              <a:alphaModFix amt="37000"/>
            </a:blip>
            <a:stretch>
              <a:fillRect b="0" l="0" r="0" t="0"/>
            </a:stretch>
          </a:blipFill>
          <a:ln>
            <a:noFill/>
          </a:ln>
        </p:spPr>
      </p:sp>
      <p:sp>
        <p:nvSpPr>
          <p:cNvPr id="162" name="Google Shape;162;p18"/>
          <p:cNvSpPr txBox="1"/>
          <p:nvPr/>
        </p:nvSpPr>
        <p:spPr>
          <a:xfrm>
            <a:off x="1028700" y="8195377"/>
            <a:ext cx="5656500" cy="110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FFFFFF"/>
                </a:solidFill>
                <a:latin typeface="Poppins Light"/>
                <a:ea typeface="Poppins Light"/>
                <a:cs typeface="Poppins Light"/>
                <a:sym typeface="Poppins Light"/>
              </a:rPr>
              <a:t>Enhanced retrieval precision and context flow</a:t>
            </a:r>
            <a:endParaRPr sz="3000"/>
          </a:p>
        </p:txBody>
      </p:sp>
      <p:sp>
        <p:nvSpPr>
          <p:cNvPr id="163" name="Google Shape;163;p18"/>
          <p:cNvSpPr/>
          <p:nvPr/>
        </p:nvSpPr>
        <p:spPr>
          <a:xfrm flipH="1">
            <a:off x="-806633" y="6705184"/>
            <a:ext cx="6366679" cy="7163633"/>
          </a:xfrm>
          <a:custGeom>
            <a:rect b="b" l="l" r="r" t="t"/>
            <a:pathLst>
              <a:path extrusionOk="0" h="7163633" w="6366679">
                <a:moveTo>
                  <a:pt x="6366679" y="0"/>
                </a:moveTo>
                <a:lnTo>
                  <a:pt x="0" y="0"/>
                </a:lnTo>
                <a:lnTo>
                  <a:pt x="0" y="7163632"/>
                </a:lnTo>
                <a:lnTo>
                  <a:pt x="6366679" y="7163632"/>
                </a:lnTo>
                <a:lnTo>
                  <a:pt x="6366679" y="0"/>
                </a:lnTo>
                <a:close/>
              </a:path>
            </a:pathLst>
          </a:custGeom>
          <a:blipFill rotWithShape="1">
            <a:blip r:embed="rId5">
              <a:alphaModFix amt="16000"/>
            </a:blip>
            <a:stretch>
              <a:fillRect b="0" l="0" r="0" t="0"/>
            </a:stretch>
          </a:blipFill>
          <a:ln>
            <a:noFill/>
          </a:ln>
        </p:spPr>
      </p:sp>
      <p:grpSp>
        <p:nvGrpSpPr>
          <p:cNvPr id="164" name="Google Shape;164;p18"/>
          <p:cNvGrpSpPr/>
          <p:nvPr/>
        </p:nvGrpSpPr>
        <p:grpSpPr>
          <a:xfrm>
            <a:off x="10437294" y="2928524"/>
            <a:ext cx="139378" cy="139378"/>
            <a:chOff x="0" y="0"/>
            <a:chExt cx="812800" cy="812800"/>
          </a:xfrm>
        </p:grpSpPr>
        <p:sp>
          <p:nvSpPr>
            <p:cNvPr id="165" name="Google Shape;16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7" name="Google Shape;167;p18"/>
          <p:cNvGrpSpPr/>
          <p:nvPr/>
        </p:nvGrpSpPr>
        <p:grpSpPr>
          <a:xfrm>
            <a:off x="7711329" y="2918999"/>
            <a:ext cx="139378" cy="139378"/>
            <a:chOff x="0" y="0"/>
            <a:chExt cx="812800" cy="812800"/>
          </a:xfrm>
        </p:grpSpPr>
        <p:sp>
          <p:nvSpPr>
            <p:cNvPr id="168" name="Google Shape;16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 name="Google Shape;170;p18"/>
          <p:cNvGrpSpPr/>
          <p:nvPr/>
        </p:nvGrpSpPr>
        <p:grpSpPr>
          <a:xfrm>
            <a:off x="10437294" y="7850606"/>
            <a:ext cx="139378" cy="139378"/>
            <a:chOff x="0" y="0"/>
            <a:chExt cx="812800" cy="812800"/>
          </a:xfrm>
        </p:grpSpPr>
        <p:sp>
          <p:nvSpPr>
            <p:cNvPr id="171" name="Google Shape;17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3" name="Google Shape;173;p18"/>
          <p:cNvGrpSpPr/>
          <p:nvPr/>
        </p:nvGrpSpPr>
        <p:grpSpPr>
          <a:xfrm>
            <a:off x="7711329" y="7841081"/>
            <a:ext cx="139378" cy="139378"/>
            <a:chOff x="0" y="0"/>
            <a:chExt cx="812800" cy="812800"/>
          </a:xfrm>
        </p:grpSpPr>
        <p:sp>
          <p:nvSpPr>
            <p:cNvPr id="174" name="Google Shape;17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B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6" name="Google Shape;176;p18"/>
          <p:cNvSpPr txBox="1"/>
          <p:nvPr/>
        </p:nvSpPr>
        <p:spPr>
          <a:xfrm>
            <a:off x="915600" y="3127571"/>
            <a:ext cx="5882700" cy="175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solidFill>
                  <a:srgbClr val="FFFFFF"/>
                </a:solidFill>
                <a:latin typeface="Poppins Light"/>
                <a:ea typeface="Poppins Light"/>
                <a:cs typeface="Poppins Light"/>
                <a:sym typeface="Poppins Light"/>
              </a:rPr>
              <a:t>Increased GPU layers (from 4 to 20) significantly reduced LLM response times</a:t>
            </a:r>
            <a:endParaRPr sz="2600"/>
          </a:p>
        </p:txBody>
      </p:sp>
      <p:sp>
        <p:nvSpPr>
          <p:cNvPr id="177" name="Google Shape;177;p18"/>
          <p:cNvSpPr txBox="1"/>
          <p:nvPr/>
        </p:nvSpPr>
        <p:spPr>
          <a:xfrm>
            <a:off x="11371927" y="3252558"/>
            <a:ext cx="5887500" cy="1754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3000">
                <a:solidFill>
                  <a:srgbClr val="FFFFFF"/>
                </a:solidFill>
                <a:latin typeface="Poppins Light"/>
                <a:ea typeface="Poppins Light"/>
                <a:cs typeface="Poppins Light"/>
                <a:sym typeface="Poppins Light"/>
              </a:rPr>
              <a:t>Smaller, section-based chunks with specific token limits improved response accuracy</a:t>
            </a:r>
            <a:endParaRPr sz="3000"/>
          </a:p>
        </p:txBody>
      </p:sp>
      <p:sp>
        <p:nvSpPr>
          <p:cNvPr id="178" name="Google Shape;178;p18"/>
          <p:cNvSpPr txBox="1"/>
          <p:nvPr/>
        </p:nvSpPr>
        <p:spPr>
          <a:xfrm>
            <a:off x="915600" y="1027143"/>
            <a:ext cx="6323400" cy="179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5300">
                <a:solidFill>
                  <a:srgbClr val="FFFFFF"/>
                </a:solidFill>
                <a:latin typeface="Poppins"/>
                <a:ea typeface="Poppins"/>
                <a:cs typeface="Poppins"/>
                <a:sym typeface="Poppins"/>
              </a:rPr>
              <a:t>GPU </a:t>
            </a:r>
            <a:endParaRPr b="1" sz="5300">
              <a:solidFill>
                <a:srgbClr val="FFFFFF"/>
              </a:solidFill>
              <a:latin typeface="Poppins"/>
              <a:ea typeface="Poppins"/>
              <a:cs typeface="Poppins"/>
              <a:sym typeface="Poppins"/>
            </a:endParaRPr>
          </a:p>
          <a:p>
            <a:pPr indent="0" lvl="0" marL="0" marR="0" rtl="0" algn="l">
              <a:lnSpc>
                <a:spcPct val="120000"/>
              </a:lnSpc>
              <a:spcBef>
                <a:spcPts val="0"/>
              </a:spcBef>
              <a:spcAft>
                <a:spcPts val="0"/>
              </a:spcAft>
              <a:buNone/>
            </a:pPr>
            <a:r>
              <a:rPr b="1" lang="en-US" sz="5300">
                <a:solidFill>
                  <a:srgbClr val="FFFFFF"/>
                </a:solidFill>
                <a:latin typeface="Poppins"/>
                <a:ea typeface="Poppins"/>
                <a:cs typeface="Poppins"/>
                <a:sym typeface="Poppins"/>
              </a:rPr>
              <a:t>Offloading</a:t>
            </a:r>
            <a:endParaRPr sz="5300"/>
          </a:p>
        </p:txBody>
      </p:sp>
      <p:sp>
        <p:nvSpPr>
          <p:cNvPr id="179" name="Google Shape;179;p18"/>
          <p:cNvSpPr txBox="1"/>
          <p:nvPr/>
        </p:nvSpPr>
        <p:spPr>
          <a:xfrm>
            <a:off x="11371927" y="1053168"/>
            <a:ext cx="5887500" cy="179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5300">
                <a:solidFill>
                  <a:srgbClr val="FFFFFF"/>
                </a:solidFill>
                <a:latin typeface="Poppins"/>
                <a:ea typeface="Poppins"/>
                <a:cs typeface="Poppins"/>
                <a:sym typeface="Poppins"/>
              </a:rPr>
              <a:t>Chunk Size &amp; Context Window</a:t>
            </a:r>
            <a:endParaRPr sz="5300"/>
          </a:p>
        </p:txBody>
      </p:sp>
      <p:sp>
        <p:nvSpPr>
          <p:cNvPr id="180" name="Google Shape;180;p18"/>
          <p:cNvSpPr txBox="1"/>
          <p:nvPr/>
        </p:nvSpPr>
        <p:spPr>
          <a:xfrm>
            <a:off x="11371927" y="8195377"/>
            <a:ext cx="5887500" cy="1754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3000">
                <a:solidFill>
                  <a:srgbClr val="FFFFFF"/>
                </a:solidFill>
                <a:latin typeface="Poppins Light"/>
                <a:ea typeface="Poppins Light"/>
                <a:cs typeface="Poppins Light"/>
                <a:sym typeface="Poppins Light"/>
              </a:rPr>
              <a:t>Made creating an interactive, local demo incredibly straightforward</a:t>
            </a:r>
            <a:endParaRPr sz="3000"/>
          </a:p>
        </p:txBody>
      </p:sp>
      <p:sp>
        <p:nvSpPr>
          <p:cNvPr id="181" name="Google Shape;181;p18"/>
          <p:cNvSpPr txBox="1"/>
          <p:nvPr/>
        </p:nvSpPr>
        <p:spPr>
          <a:xfrm>
            <a:off x="11859292" y="6046163"/>
            <a:ext cx="5400000" cy="1794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5300">
                <a:solidFill>
                  <a:srgbClr val="FFFFFF"/>
                </a:solidFill>
                <a:latin typeface="Poppins"/>
                <a:ea typeface="Poppins"/>
                <a:cs typeface="Poppins"/>
                <a:sym typeface="Poppins"/>
              </a:rPr>
              <a:t>Gradio </a:t>
            </a:r>
            <a:endParaRPr b="1" sz="5300">
              <a:solidFill>
                <a:srgbClr val="FFFFFF"/>
              </a:solidFill>
              <a:latin typeface="Poppins"/>
              <a:ea typeface="Poppins"/>
              <a:cs typeface="Poppins"/>
              <a:sym typeface="Poppins"/>
            </a:endParaRPr>
          </a:p>
          <a:p>
            <a:pPr indent="0" lvl="0" marL="0" marR="0" rtl="0" algn="r">
              <a:lnSpc>
                <a:spcPct val="120000"/>
              </a:lnSpc>
              <a:spcBef>
                <a:spcPts val="0"/>
              </a:spcBef>
              <a:spcAft>
                <a:spcPts val="0"/>
              </a:spcAft>
              <a:buNone/>
            </a:pPr>
            <a:r>
              <a:rPr b="1" lang="en-US" sz="5300">
                <a:solidFill>
                  <a:srgbClr val="FFFFFF"/>
                </a:solidFill>
                <a:latin typeface="Poppins"/>
                <a:ea typeface="Poppins"/>
                <a:cs typeface="Poppins"/>
                <a:sym typeface="Poppins"/>
              </a:rPr>
              <a:t>Interface</a:t>
            </a:r>
            <a:endParaRPr sz="5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5" name="Shape 185"/>
        <p:cNvGrpSpPr/>
        <p:nvPr/>
      </p:nvGrpSpPr>
      <p:grpSpPr>
        <a:xfrm>
          <a:off x="0" y="0"/>
          <a:ext cx="0" cy="0"/>
          <a:chOff x="0" y="0"/>
          <a:chExt cx="0" cy="0"/>
        </a:xfrm>
      </p:grpSpPr>
      <p:grpSp>
        <p:nvGrpSpPr>
          <p:cNvPr id="186" name="Google Shape;186;p19"/>
          <p:cNvGrpSpPr/>
          <p:nvPr/>
        </p:nvGrpSpPr>
        <p:grpSpPr>
          <a:xfrm>
            <a:off x="880725" y="1779225"/>
            <a:ext cx="4810312" cy="7571146"/>
            <a:chOff x="0" y="-47625"/>
            <a:chExt cx="1374964" cy="2025779"/>
          </a:xfrm>
        </p:grpSpPr>
        <p:sp>
          <p:nvSpPr>
            <p:cNvPr id="187" name="Google Shape;187;p19"/>
            <p:cNvSpPr/>
            <p:nvPr/>
          </p:nvSpPr>
          <p:spPr>
            <a:xfrm>
              <a:off x="0" y="0"/>
              <a:ext cx="1374964" cy="1978154"/>
            </a:xfrm>
            <a:custGeom>
              <a:rect b="b" l="l" r="r" t="t"/>
              <a:pathLst>
                <a:path extrusionOk="0" h="1978154" w="137496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txBox="1"/>
            <p:nvPr/>
          </p:nvSpPr>
          <p:spPr>
            <a:xfrm>
              <a:off x="0" y="-47625"/>
              <a:ext cx="1374964" cy="202577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9" name="Google Shape;189;p19"/>
          <p:cNvSpPr/>
          <p:nvPr/>
        </p:nvSpPr>
        <p:spPr>
          <a:xfrm>
            <a:off x="6985622" y="1880867"/>
            <a:ext cx="13111503" cy="8081453"/>
          </a:xfrm>
          <a:custGeom>
            <a:rect b="b" l="l" r="r" t="t"/>
            <a:pathLst>
              <a:path extrusionOk="0" h="8081453" w="13111503">
                <a:moveTo>
                  <a:pt x="0" y="0"/>
                </a:moveTo>
                <a:lnTo>
                  <a:pt x="13111502" y="0"/>
                </a:lnTo>
                <a:lnTo>
                  <a:pt x="13111502" y="8081453"/>
                </a:lnTo>
                <a:lnTo>
                  <a:pt x="0" y="8081453"/>
                </a:lnTo>
                <a:lnTo>
                  <a:pt x="0" y="0"/>
                </a:lnTo>
                <a:close/>
              </a:path>
            </a:pathLst>
          </a:custGeom>
          <a:blipFill rotWithShape="1">
            <a:blip r:embed="rId3">
              <a:alphaModFix amt="74000"/>
            </a:blip>
            <a:stretch>
              <a:fillRect b="0" l="0" r="0" t="0"/>
            </a:stretch>
          </a:blipFill>
          <a:ln>
            <a:noFill/>
          </a:ln>
        </p:spPr>
      </p:sp>
      <p:grpSp>
        <p:nvGrpSpPr>
          <p:cNvPr id="190" name="Google Shape;190;p19"/>
          <p:cNvGrpSpPr/>
          <p:nvPr/>
        </p:nvGrpSpPr>
        <p:grpSpPr>
          <a:xfrm>
            <a:off x="5938200" y="1779225"/>
            <a:ext cx="4810312" cy="7571146"/>
            <a:chOff x="0" y="-47625"/>
            <a:chExt cx="1374964" cy="2025779"/>
          </a:xfrm>
        </p:grpSpPr>
        <p:sp>
          <p:nvSpPr>
            <p:cNvPr id="191" name="Google Shape;191;p19"/>
            <p:cNvSpPr/>
            <p:nvPr/>
          </p:nvSpPr>
          <p:spPr>
            <a:xfrm>
              <a:off x="0" y="0"/>
              <a:ext cx="1374964" cy="1978154"/>
            </a:xfrm>
            <a:custGeom>
              <a:rect b="b" l="l" r="r" t="t"/>
              <a:pathLst>
                <a:path extrusionOk="0" h="1978154" w="1374964">
                  <a:moveTo>
                    <a:pt x="82082" y="0"/>
                  </a:moveTo>
                  <a:lnTo>
                    <a:pt x="1292883" y="0"/>
                  </a:lnTo>
                  <a:cubicBezTo>
                    <a:pt x="1314652" y="0"/>
                    <a:pt x="1335530" y="8648"/>
                    <a:pt x="1350923" y="24041"/>
                  </a:cubicBezTo>
                  <a:cubicBezTo>
                    <a:pt x="1366317" y="39435"/>
                    <a:pt x="1374964" y="60312"/>
                    <a:pt x="1374964" y="82082"/>
                  </a:cubicBezTo>
                  <a:lnTo>
                    <a:pt x="1374964" y="1896072"/>
                  </a:lnTo>
                  <a:cubicBezTo>
                    <a:pt x="1374964" y="1917842"/>
                    <a:pt x="1366317" y="1938719"/>
                    <a:pt x="1350923" y="1954113"/>
                  </a:cubicBezTo>
                  <a:cubicBezTo>
                    <a:pt x="1335530" y="1969506"/>
                    <a:pt x="1314652" y="1978154"/>
                    <a:pt x="1292883" y="1978154"/>
                  </a:cubicBezTo>
                  <a:lnTo>
                    <a:pt x="82082" y="1978154"/>
                  </a:lnTo>
                  <a:cubicBezTo>
                    <a:pt x="60312" y="1978154"/>
                    <a:pt x="39435" y="1969506"/>
                    <a:pt x="24041" y="1954113"/>
                  </a:cubicBezTo>
                  <a:cubicBezTo>
                    <a:pt x="8648" y="1938719"/>
                    <a:pt x="0" y="1917842"/>
                    <a:pt x="0" y="1896072"/>
                  </a:cubicBezTo>
                  <a:lnTo>
                    <a:pt x="0" y="82082"/>
                  </a:lnTo>
                  <a:cubicBezTo>
                    <a:pt x="0" y="60312"/>
                    <a:pt x="8648" y="39435"/>
                    <a:pt x="24041" y="24041"/>
                  </a:cubicBezTo>
                  <a:cubicBezTo>
                    <a:pt x="39435" y="8648"/>
                    <a:pt x="60312" y="0"/>
                    <a:pt x="82082" y="0"/>
                  </a:cubicBezTo>
                  <a:close/>
                </a:path>
              </a:pathLst>
            </a:custGeom>
            <a:solidFill>
              <a:srgbClr val="10B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txBox="1"/>
            <p:nvPr/>
          </p:nvSpPr>
          <p:spPr>
            <a:xfrm>
              <a:off x="0" y="-47625"/>
              <a:ext cx="1374964" cy="202577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3" name="Google Shape;193;p19"/>
          <p:cNvSpPr txBox="1"/>
          <p:nvPr/>
        </p:nvSpPr>
        <p:spPr>
          <a:xfrm>
            <a:off x="10995669" y="2095997"/>
            <a:ext cx="6770700" cy="2413200"/>
          </a:xfrm>
          <a:prstGeom prst="rect">
            <a:avLst/>
          </a:prstGeom>
          <a:noFill/>
          <a:ln>
            <a:noFill/>
          </a:ln>
        </p:spPr>
        <p:txBody>
          <a:bodyPr anchorCtr="0" anchor="t" bIns="0" lIns="0" spcFirstLastPara="1" rIns="0" wrap="square" tIns="0">
            <a:spAutoFit/>
          </a:bodyPr>
          <a:lstStyle/>
          <a:p>
            <a:pPr indent="0" lvl="0" marL="0" marR="0" rtl="0" algn="r">
              <a:lnSpc>
                <a:spcPct val="101000"/>
              </a:lnSpc>
              <a:spcBef>
                <a:spcPts val="0"/>
              </a:spcBef>
              <a:spcAft>
                <a:spcPts val="0"/>
              </a:spcAft>
              <a:buNone/>
            </a:pPr>
            <a:r>
              <a:rPr b="1" lang="en-US" sz="7800">
                <a:solidFill>
                  <a:srgbClr val="FFFFFF"/>
                </a:solidFill>
                <a:latin typeface="Poppins"/>
                <a:ea typeface="Poppins"/>
                <a:cs typeface="Poppins"/>
                <a:sym typeface="Poppins"/>
              </a:rPr>
              <a:t>Performance &amp; Insights: </a:t>
            </a:r>
            <a:endParaRPr sz="200"/>
          </a:p>
        </p:txBody>
      </p:sp>
      <p:sp>
        <p:nvSpPr>
          <p:cNvPr id="194" name="Google Shape;194;p19"/>
          <p:cNvSpPr txBox="1"/>
          <p:nvPr/>
        </p:nvSpPr>
        <p:spPr>
          <a:xfrm>
            <a:off x="11634343" y="4977960"/>
            <a:ext cx="6132300" cy="1887300"/>
          </a:xfrm>
          <a:prstGeom prst="rect">
            <a:avLst/>
          </a:prstGeom>
          <a:noFill/>
          <a:ln>
            <a:noFill/>
          </a:ln>
        </p:spPr>
        <p:txBody>
          <a:bodyPr anchorCtr="0" anchor="t" bIns="0" lIns="0" spcFirstLastPara="1" rIns="0" wrap="square" tIns="0">
            <a:spAutoFit/>
          </a:bodyPr>
          <a:lstStyle/>
          <a:p>
            <a:pPr indent="0" lvl="0" marL="0" rtl="0" algn="r">
              <a:lnSpc>
                <a:spcPct val="101000"/>
              </a:lnSpc>
              <a:spcBef>
                <a:spcPts val="0"/>
              </a:spcBef>
              <a:spcAft>
                <a:spcPts val="0"/>
              </a:spcAft>
              <a:buClr>
                <a:schemeClr val="dk1"/>
              </a:buClr>
              <a:buFont typeface="Arial"/>
              <a:buNone/>
            </a:pPr>
            <a:r>
              <a:rPr b="1" lang="en-US" sz="6100">
                <a:solidFill>
                  <a:srgbClr val="36F4FF"/>
                </a:solidFill>
                <a:latin typeface="Poppins"/>
                <a:ea typeface="Poppins"/>
                <a:cs typeface="Poppins"/>
                <a:sym typeface="Poppins"/>
              </a:rPr>
              <a:t>What Worked &amp; What Didn't</a:t>
            </a:r>
            <a:endParaRPr sz="6100">
              <a:solidFill>
                <a:srgbClr val="36F4FF"/>
              </a:solidFill>
            </a:endParaRPr>
          </a:p>
        </p:txBody>
      </p:sp>
      <p:sp>
        <p:nvSpPr>
          <p:cNvPr id="195" name="Google Shape;195;p19"/>
          <p:cNvSpPr txBox="1"/>
          <p:nvPr/>
        </p:nvSpPr>
        <p:spPr>
          <a:xfrm>
            <a:off x="1523687" y="2202225"/>
            <a:ext cx="3524400" cy="9900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3200">
                <a:solidFill>
                  <a:srgbClr val="10B5BF"/>
                </a:solidFill>
                <a:latin typeface="Poppins"/>
                <a:ea typeface="Poppins"/>
                <a:cs typeface="Poppins"/>
                <a:sym typeface="Poppins"/>
              </a:rPr>
              <a:t>What Worked Well:</a:t>
            </a:r>
            <a:endParaRPr/>
          </a:p>
        </p:txBody>
      </p:sp>
      <p:sp>
        <p:nvSpPr>
          <p:cNvPr id="196" name="Google Shape;196;p19"/>
          <p:cNvSpPr txBox="1"/>
          <p:nvPr/>
        </p:nvSpPr>
        <p:spPr>
          <a:xfrm>
            <a:off x="1128425" y="3612800"/>
            <a:ext cx="4314900" cy="4617600"/>
          </a:xfrm>
          <a:prstGeom prst="rect">
            <a:avLst/>
          </a:prstGeom>
          <a:noFill/>
          <a:ln>
            <a:noFill/>
          </a:ln>
        </p:spPr>
        <p:txBody>
          <a:bodyPr anchorCtr="0" anchor="t" bIns="0" lIns="0" spcFirstLastPara="1" rIns="0" wrap="square" tIns="0">
            <a:spAutoFit/>
          </a:bodyPr>
          <a:lstStyle/>
          <a:p>
            <a:pPr indent="-355600" lvl="0" marL="457200" marR="0" rtl="0" algn="l">
              <a:lnSpc>
                <a:spcPct val="140000"/>
              </a:lnSpc>
              <a:spcBef>
                <a:spcPts val="0"/>
              </a:spcBef>
              <a:spcAft>
                <a:spcPts val="0"/>
              </a:spcAft>
              <a:buClr>
                <a:srgbClr val="10B5BF"/>
              </a:buClr>
              <a:buSzPts val="2000"/>
              <a:buFont typeface="Poppins"/>
              <a:buChar char="●"/>
            </a:pPr>
            <a:r>
              <a:rPr b="1" lang="en-US" sz="2000">
                <a:solidFill>
                  <a:srgbClr val="10B5BF"/>
                </a:solidFill>
                <a:latin typeface="Poppins"/>
                <a:ea typeface="Poppins"/>
                <a:cs typeface="Poppins"/>
                <a:sym typeface="Poppins"/>
              </a:rPr>
              <a:t>Sentence Transformers (BAAI) for high-quality embeddings.</a:t>
            </a:r>
            <a:endParaRPr b="1" sz="2000">
              <a:solidFill>
                <a:srgbClr val="10B5BF"/>
              </a:solidFill>
              <a:latin typeface="Poppins"/>
              <a:ea typeface="Poppins"/>
              <a:cs typeface="Poppins"/>
              <a:sym typeface="Poppins"/>
            </a:endParaRPr>
          </a:p>
          <a:p>
            <a:pPr indent="-355600" lvl="0" marL="457200" marR="0" rtl="0" algn="l">
              <a:lnSpc>
                <a:spcPct val="140000"/>
              </a:lnSpc>
              <a:spcBef>
                <a:spcPts val="0"/>
              </a:spcBef>
              <a:spcAft>
                <a:spcPts val="0"/>
              </a:spcAft>
              <a:buClr>
                <a:srgbClr val="10B5BF"/>
              </a:buClr>
              <a:buSzPts val="2000"/>
              <a:buFont typeface="Poppins"/>
              <a:buChar char="●"/>
            </a:pPr>
            <a:r>
              <a:rPr b="1" lang="en-US" sz="2000">
                <a:solidFill>
                  <a:srgbClr val="10B5BF"/>
                </a:solidFill>
                <a:latin typeface="Poppins"/>
                <a:ea typeface="Poppins"/>
                <a:cs typeface="Poppins"/>
                <a:sym typeface="Poppins"/>
              </a:rPr>
              <a:t>TinyLlama via llama_cpp for efficient, quantized LLM inference on GPU.</a:t>
            </a:r>
            <a:endParaRPr b="1" sz="2000">
              <a:solidFill>
                <a:srgbClr val="10B5BF"/>
              </a:solidFill>
              <a:latin typeface="Poppins"/>
              <a:ea typeface="Poppins"/>
              <a:cs typeface="Poppins"/>
              <a:sym typeface="Poppins"/>
            </a:endParaRPr>
          </a:p>
          <a:p>
            <a:pPr indent="-355600" lvl="0" marL="457200" marR="0" rtl="0" algn="l">
              <a:lnSpc>
                <a:spcPct val="140000"/>
              </a:lnSpc>
              <a:spcBef>
                <a:spcPts val="0"/>
              </a:spcBef>
              <a:spcAft>
                <a:spcPts val="0"/>
              </a:spcAft>
              <a:buClr>
                <a:srgbClr val="10B5BF"/>
              </a:buClr>
              <a:buSzPts val="2000"/>
              <a:buFont typeface="Poppins"/>
              <a:buChar char="●"/>
            </a:pPr>
            <a:r>
              <a:rPr b="1" lang="en-US" sz="2000">
                <a:solidFill>
                  <a:srgbClr val="10B5BF"/>
                </a:solidFill>
                <a:latin typeface="Poppins"/>
                <a:ea typeface="Poppins"/>
                <a:cs typeface="Poppins"/>
                <a:sym typeface="Poppins"/>
              </a:rPr>
              <a:t>Section-based chunking &amp; query reranking for context preservation.</a:t>
            </a:r>
            <a:endParaRPr b="1" sz="2000">
              <a:solidFill>
                <a:srgbClr val="10B5BF"/>
              </a:solidFill>
              <a:latin typeface="Poppins"/>
              <a:ea typeface="Poppins"/>
              <a:cs typeface="Poppins"/>
              <a:sym typeface="Poppins"/>
            </a:endParaRPr>
          </a:p>
          <a:p>
            <a:pPr indent="-355600" lvl="0" marL="457200" marR="0" rtl="0" algn="l">
              <a:lnSpc>
                <a:spcPct val="140000"/>
              </a:lnSpc>
              <a:spcBef>
                <a:spcPts val="0"/>
              </a:spcBef>
              <a:spcAft>
                <a:spcPts val="0"/>
              </a:spcAft>
              <a:buClr>
                <a:srgbClr val="10B5BF"/>
              </a:buClr>
              <a:buSzPts val="2000"/>
              <a:buFont typeface="Poppins"/>
              <a:buChar char="●"/>
            </a:pPr>
            <a:r>
              <a:rPr b="1" lang="en-US" sz="2000">
                <a:solidFill>
                  <a:srgbClr val="10B5BF"/>
                </a:solidFill>
                <a:latin typeface="Poppins"/>
                <a:ea typeface="Poppins"/>
                <a:cs typeface="Poppins"/>
                <a:sym typeface="Poppins"/>
              </a:rPr>
              <a:t>Gradio for intuitive, local chat interface</a:t>
            </a:r>
            <a:endParaRPr sz="1800">
              <a:solidFill>
                <a:srgbClr val="10B5BF"/>
              </a:solidFill>
              <a:latin typeface="Poppins Light"/>
              <a:ea typeface="Poppins Light"/>
              <a:cs typeface="Poppins Light"/>
              <a:sym typeface="Poppins Light"/>
            </a:endParaRPr>
          </a:p>
        </p:txBody>
      </p:sp>
      <p:sp>
        <p:nvSpPr>
          <p:cNvPr id="197" name="Google Shape;197;p19"/>
          <p:cNvSpPr txBox="1"/>
          <p:nvPr/>
        </p:nvSpPr>
        <p:spPr>
          <a:xfrm>
            <a:off x="6989922" y="2202218"/>
            <a:ext cx="2706900" cy="990000"/>
          </a:xfrm>
          <a:prstGeom prst="rect">
            <a:avLst/>
          </a:prstGeom>
          <a:noFill/>
          <a:ln>
            <a:noFill/>
          </a:ln>
        </p:spPr>
        <p:txBody>
          <a:bodyPr anchorCtr="0" anchor="t" bIns="0" lIns="0" spcFirstLastPara="1" rIns="0" wrap="square" tIns="0">
            <a:spAutoFit/>
          </a:bodyPr>
          <a:lstStyle/>
          <a:p>
            <a:pPr indent="0" lvl="0" marL="0" marR="0" rtl="0" algn="ctr">
              <a:lnSpc>
                <a:spcPct val="101000"/>
              </a:lnSpc>
              <a:spcBef>
                <a:spcPts val="0"/>
              </a:spcBef>
              <a:spcAft>
                <a:spcPts val="0"/>
              </a:spcAft>
              <a:buNone/>
            </a:pPr>
            <a:r>
              <a:rPr b="1" lang="en-US" sz="3200">
                <a:latin typeface="Poppins"/>
                <a:ea typeface="Poppins"/>
                <a:cs typeface="Poppins"/>
                <a:sym typeface="Poppins"/>
              </a:rPr>
              <a:t>What Posed Challenges:</a:t>
            </a:r>
            <a:endParaRPr/>
          </a:p>
        </p:txBody>
      </p:sp>
      <p:sp>
        <p:nvSpPr>
          <p:cNvPr id="198" name="Google Shape;198;p19"/>
          <p:cNvSpPr txBox="1"/>
          <p:nvPr/>
        </p:nvSpPr>
        <p:spPr>
          <a:xfrm>
            <a:off x="6090338" y="3429000"/>
            <a:ext cx="4498500" cy="5319600"/>
          </a:xfrm>
          <a:prstGeom prst="rect">
            <a:avLst/>
          </a:prstGeom>
          <a:noFill/>
          <a:ln>
            <a:noFill/>
          </a:ln>
        </p:spPr>
        <p:txBody>
          <a:bodyPr anchorCtr="0" anchor="t" bIns="0" lIns="0" spcFirstLastPara="1" rIns="0" wrap="square" tIns="0">
            <a:spAutoFit/>
          </a:bodyPr>
          <a:lstStyle/>
          <a:p>
            <a:pPr indent="-342900" lvl="0" marL="457200" marR="0" rtl="0" algn="l">
              <a:lnSpc>
                <a:spcPct val="140000"/>
              </a:lnSpc>
              <a:spcBef>
                <a:spcPts val="0"/>
              </a:spcBef>
              <a:spcAft>
                <a:spcPts val="0"/>
              </a:spcAft>
              <a:buSzPts val="1800"/>
              <a:buFont typeface="Poppins"/>
              <a:buChar char="●"/>
            </a:pPr>
            <a:r>
              <a:rPr b="1" lang="en-US" sz="1800">
                <a:latin typeface="Poppins"/>
                <a:ea typeface="Poppins"/>
                <a:cs typeface="Poppins"/>
                <a:sym typeface="Poppins"/>
              </a:rPr>
              <a:t>Complex integration of certain LlamaIndex components.</a:t>
            </a:r>
            <a:endParaRPr b="1" sz="1800">
              <a:latin typeface="Poppins"/>
              <a:ea typeface="Poppins"/>
              <a:cs typeface="Poppins"/>
              <a:sym typeface="Poppins"/>
            </a:endParaRPr>
          </a:p>
          <a:p>
            <a:pPr indent="-342900" lvl="0" marL="457200" marR="0" rtl="0" algn="l">
              <a:lnSpc>
                <a:spcPct val="140000"/>
              </a:lnSpc>
              <a:spcBef>
                <a:spcPts val="0"/>
              </a:spcBef>
              <a:spcAft>
                <a:spcPts val="0"/>
              </a:spcAft>
              <a:buSzPts val="1800"/>
              <a:buFont typeface="Poppins"/>
              <a:buChar char="●"/>
            </a:pPr>
            <a:r>
              <a:rPr b="1" lang="en-US" sz="1800">
                <a:latin typeface="Poppins"/>
                <a:ea typeface="Poppins"/>
                <a:cs typeface="Poppins"/>
                <a:sym typeface="Poppins"/>
              </a:rPr>
              <a:t>Persistent environmental/</a:t>
            </a:r>
            <a:endParaRPr b="1" sz="1800">
              <a:latin typeface="Poppins"/>
              <a:ea typeface="Poppins"/>
              <a:cs typeface="Poppins"/>
              <a:sym typeface="Poppins"/>
            </a:endParaRPr>
          </a:p>
          <a:p>
            <a:pPr indent="0" lvl="0" marL="457200" marR="0" rtl="0" algn="l">
              <a:lnSpc>
                <a:spcPct val="140000"/>
              </a:lnSpc>
              <a:spcBef>
                <a:spcPts val="0"/>
              </a:spcBef>
              <a:spcAft>
                <a:spcPts val="0"/>
              </a:spcAft>
              <a:buNone/>
            </a:pPr>
            <a:r>
              <a:rPr b="1" lang="en-US" sz="1800">
                <a:latin typeface="Poppins"/>
                <a:ea typeface="Poppins"/>
                <a:cs typeface="Poppins"/>
                <a:sym typeface="Poppins"/>
              </a:rPr>
              <a:t>compatibility issues (e.g., device_map errors)</a:t>
            </a:r>
            <a:endParaRPr b="1" sz="1800">
              <a:latin typeface="Poppins"/>
              <a:ea typeface="Poppins"/>
              <a:cs typeface="Poppins"/>
              <a:sym typeface="Poppins"/>
            </a:endParaRPr>
          </a:p>
          <a:p>
            <a:pPr indent="-342900" lvl="0" marL="457200" marR="0" rtl="0" algn="l">
              <a:lnSpc>
                <a:spcPct val="140000"/>
              </a:lnSpc>
              <a:spcBef>
                <a:spcPts val="0"/>
              </a:spcBef>
              <a:spcAft>
                <a:spcPts val="0"/>
              </a:spcAft>
              <a:buSzPts val="1800"/>
              <a:buFont typeface="Poppins"/>
              <a:buChar char="●"/>
            </a:pPr>
            <a:r>
              <a:rPr b="1" lang="en-US" sz="1800">
                <a:latin typeface="Poppins"/>
                <a:ea typeface="Poppins"/>
                <a:cs typeface="Poppins"/>
                <a:sym typeface="Poppins"/>
              </a:rPr>
              <a:t>Core Trade-off: Accuracy vs. Processing Time. Faster responses sometimes less accurate; high accuracy required more computation</a:t>
            </a:r>
            <a:endParaRPr b="1" sz="1800">
              <a:latin typeface="Poppins"/>
              <a:ea typeface="Poppins"/>
              <a:cs typeface="Poppins"/>
              <a:sym typeface="Poppins"/>
            </a:endParaRPr>
          </a:p>
          <a:p>
            <a:pPr indent="-342900" lvl="0" marL="457200" marR="0" rtl="0" algn="l">
              <a:lnSpc>
                <a:spcPct val="140000"/>
              </a:lnSpc>
              <a:spcBef>
                <a:spcPts val="0"/>
              </a:spcBef>
              <a:spcAft>
                <a:spcPts val="0"/>
              </a:spcAft>
              <a:buSzPts val="1800"/>
              <a:buFont typeface="Poppins"/>
              <a:buChar char="●"/>
            </a:pPr>
            <a:r>
              <a:rPr b="1" lang="en-US" sz="1800">
                <a:latin typeface="Poppins"/>
                <a:ea typeface="Poppins"/>
                <a:cs typeface="Poppins"/>
                <a:sym typeface="Poppins"/>
              </a:rPr>
              <a:t>Critical Realization: Data Security paramount, especially for financial documents. Local processing addresses this</a:t>
            </a:r>
            <a:endParaRPr b="1" sz="1800">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204" name="Google Shape;204;p20"/>
          <p:cNvSpPr/>
          <p:nvPr/>
        </p:nvSpPr>
        <p:spPr>
          <a:xfrm>
            <a:off x="-489928" y="0"/>
            <a:ext cx="19922007" cy="10287000"/>
          </a:xfrm>
          <a:custGeom>
            <a:rect b="b" l="l" r="r" t="t"/>
            <a:pathLst>
              <a:path extrusionOk="0" h="10287000" w="19922007">
                <a:moveTo>
                  <a:pt x="0" y="0"/>
                </a:moveTo>
                <a:lnTo>
                  <a:pt x="19922007" y="0"/>
                </a:lnTo>
                <a:lnTo>
                  <a:pt x="19922007" y="10287000"/>
                </a:lnTo>
                <a:lnTo>
                  <a:pt x="0" y="10287000"/>
                </a:lnTo>
                <a:lnTo>
                  <a:pt x="0" y="0"/>
                </a:lnTo>
                <a:close/>
              </a:path>
            </a:pathLst>
          </a:custGeom>
          <a:blipFill rotWithShape="1">
            <a:blip r:embed="rId4">
              <a:alphaModFix amt="60000"/>
            </a:blip>
            <a:stretch>
              <a:fillRect b="0" l="0" r="0" t="0"/>
            </a:stretch>
          </a:blipFill>
          <a:ln>
            <a:noFill/>
          </a:ln>
        </p:spPr>
      </p:sp>
      <p:sp>
        <p:nvSpPr>
          <p:cNvPr id="205" name="Google Shape;205;p20"/>
          <p:cNvSpPr txBox="1"/>
          <p:nvPr/>
        </p:nvSpPr>
        <p:spPr>
          <a:xfrm>
            <a:off x="1803146" y="2899081"/>
            <a:ext cx="14681700" cy="3690900"/>
          </a:xfrm>
          <a:prstGeom prst="rect">
            <a:avLst/>
          </a:prstGeom>
          <a:noFill/>
          <a:ln>
            <a:noFill/>
          </a:ln>
        </p:spPr>
        <p:txBody>
          <a:bodyPr anchorCtr="0" anchor="t" bIns="0" lIns="0" spcFirstLastPara="1" rIns="0" wrap="square" tIns="0">
            <a:spAutoFit/>
          </a:bodyPr>
          <a:lstStyle/>
          <a:p>
            <a:pPr indent="0" lvl="0" marL="0" marR="0" rtl="0" algn="ctr">
              <a:lnSpc>
                <a:spcPct val="100997"/>
              </a:lnSpc>
              <a:spcBef>
                <a:spcPts val="0"/>
              </a:spcBef>
              <a:spcAft>
                <a:spcPts val="0"/>
              </a:spcAft>
              <a:buNone/>
            </a:pPr>
            <a:r>
              <a:rPr b="1" lang="en-US" sz="11930">
                <a:solidFill>
                  <a:srgbClr val="FFFFFF"/>
                </a:solidFill>
                <a:latin typeface="Poppins"/>
                <a:ea typeface="Poppins"/>
                <a:cs typeface="Poppins"/>
                <a:sym typeface="Poppins"/>
              </a:rPr>
              <a:t>Final Takeaways &amp; </a:t>
            </a:r>
            <a:r>
              <a:rPr b="1" lang="en-US" sz="11930">
                <a:solidFill>
                  <a:srgbClr val="36F4FF"/>
                </a:solidFill>
                <a:latin typeface="Poppins"/>
                <a:ea typeface="Poppins"/>
                <a:cs typeface="Poppins"/>
                <a:sym typeface="Poppins"/>
              </a:rPr>
              <a:t>Next Steps</a:t>
            </a:r>
            <a:endParaRPr>
              <a:solidFill>
                <a:srgbClr val="36F4FF"/>
              </a:solidFill>
            </a:endParaRPr>
          </a:p>
        </p:txBody>
      </p:sp>
      <p:cxnSp>
        <p:nvCxnSpPr>
          <p:cNvPr id="206" name="Google Shape;206;p20"/>
          <p:cNvCxnSpPr/>
          <p:nvPr/>
        </p:nvCxnSpPr>
        <p:spPr>
          <a:xfrm>
            <a:off x="5802686" y="6457009"/>
            <a:ext cx="6682629" cy="0"/>
          </a:xfrm>
          <a:prstGeom prst="straightConnector1">
            <a:avLst/>
          </a:prstGeom>
          <a:noFill/>
          <a:ln cap="rnd" cmpd="sng" w="19050">
            <a:solidFill>
              <a:srgbClr val="FFFFFF"/>
            </a:solidFill>
            <a:prstDash val="solid"/>
            <a:round/>
            <a:headEnd len="sm" w="sm" type="none"/>
            <a:tailEnd len="sm" w="sm" type="none"/>
          </a:ln>
        </p:spPr>
      </p:cxn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sp>
        <p:nvSpPr>
          <p:cNvPr id="211" name="Google Shape;211;p21"/>
          <p:cNvSpPr/>
          <p:nvPr/>
        </p:nvSpPr>
        <p:spPr>
          <a:xfrm flipH="1" rot="3101880">
            <a:off x="341717" y="5788984"/>
            <a:ext cx="4085601" cy="4211960"/>
          </a:xfrm>
          <a:custGeom>
            <a:rect b="b" l="l" r="r" t="t"/>
            <a:pathLst>
              <a:path extrusionOk="0" h="4210644" w="4084325">
                <a:moveTo>
                  <a:pt x="0" y="4210644"/>
                </a:moveTo>
                <a:lnTo>
                  <a:pt x="4084325" y="4210644"/>
                </a:lnTo>
                <a:lnTo>
                  <a:pt x="4084325" y="0"/>
                </a:lnTo>
                <a:lnTo>
                  <a:pt x="0" y="0"/>
                </a:lnTo>
                <a:lnTo>
                  <a:pt x="0" y="4210644"/>
                </a:lnTo>
                <a:close/>
              </a:path>
            </a:pathLst>
          </a:custGeom>
          <a:blipFill rotWithShape="1">
            <a:blip r:embed="rId3">
              <a:alphaModFix/>
            </a:blip>
            <a:stretch>
              <a:fillRect b="0" l="0" r="0" t="0"/>
            </a:stretch>
          </a:blipFill>
          <a:ln>
            <a:noFill/>
          </a:ln>
        </p:spPr>
      </p:sp>
      <p:sp>
        <p:nvSpPr>
          <p:cNvPr id="212" name="Google Shape;212;p21"/>
          <p:cNvSpPr/>
          <p:nvPr/>
        </p:nvSpPr>
        <p:spPr>
          <a:xfrm rot="-4002348">
            <a:off x="-1505039" y="-803572"/>
            <a:ext cx="7907473" cy="6049217"/>
          </a:xfrm>
          <a:custGeom>
            <a:rect b="b" l="l" r="r" t="t"/>
            <a:pathLst>
              <a:path extrusionOk="0" h="6049217" w="7907473">
                <a:moveTo>
                  <a:pt x="0" y="0"/>
                </a:moveTo>
                <a:lnTo>
                  <a:pt x="7907473" y="0"/>
                </a:lnTo>
                <a:lnTo>
                  <a:pt x="7907473" y="6049217"/>
                </a:lnTo>
                <a:lnTo>
                  <a:pt x="0" y="6049217"/>
                </a:lnTo>
                <a:lnTo>
                  <a:pt x="0" y="0"/>
                </a:lnTo>
                <a:close/>
              </a:path>
            </a:pathLst>
          </a:custGeom>
          <a:blipFill rotWithShape="1">
            <a:blip r:embed="rId4">
              <a:alphaModFix/>
            </a:blip>
            <a:stretch>
              <a:fillRect b="0" l="0" r="0" t="0"/>
            </a:stretch>
          </a:blipFill>
          <a:ln>
            <a:noFill/>
          </a:ln>
        </p:spPr>
      </p:sp>
      <p:sp>
        <p:nvSpPr>
          <p:cNvPr id="213" name="Google Shape;213;p21"/>
          <p:cNvSpPr txBox="1"/>
          <p:nvPr/>
        </p:nvSpPr>
        <p:spPr>
          <a:xfrm>
            <a:off x="5108482" y="7202544"/>
            <a:ext cx="12304800" cy="1385400"/>
          </a:xfrm>
          <a:prstGeom prst="rect">
            <a:avLst/>
          </a:prstGeom>
          <a:noFill/>
          <a:ln>
            <a:noFill/>
          </a:ln>
        </p:spPr>
        <p:txBody>
          <a:bodyPr anchorCtr="0" anchor="t" bIns="0" lIns="0" spcFirstLastPara="1" rIns="0" wrap="square" tIns="0">
            <a:spAutoFit/>
          </a:bodyPr>
          <a:lstStyle/>
          <a:p>
            <a:pPr indent="0" lvl="0" marL="0" marR="0" rtl="0" algn="r">
              <a:lnSpc>
                <a:spcPct val="101000"/>
              </a:lnSpc>
              <a:spcBef>
                <a:spcPts val="0"/>
              </a:spcBef>
              <a:spcAft>
                <a:spcPts val="0"/>
              </a:spcAft>
              <a:buNone/>
            </a:pPr>
            <a:r>
              <a:rPr b="1" lang="en-US" sz="9000">
                <a:solidFill>
                  <a:srgbClr val="FFFFFF"/>
                </a:solidFill>
                <a:latin typeface="Poppins"/>
                <a:ea typeface="Poppins"/>
                <a:cs typeface="Poppins"/>
                <a:sym typeface="Poppins"/>
              </a:rPr>
              <a:t>Key Takeaways</a:t>
            </a:r>
            <a:endParaRPr/>
          </a:p>
        </p:txBody>
      </p:sp>
      <p:grpSp>
        <p:nvGrpSpPr>
          <p:cNvPr id="214" name="Google Shape;214;p21"/>
          <p:cNvGrpSpPr/>
          <p:nvPr/>
        </p:nvGrpSpPr>
        <p:grpSpPr>
          <a:xfrm>
            <a:off x="343002" y="2216429"/>
            <a:ext cx="4084789" cy="3781889"/>
            <a:chOff x="0" y="-47625"/>
            <a:chExt cx="1167583" cy="1081003"/>
          </a:xfrm>
        </p:grpSpPr>
        <p:sp>
          <p:nvSpPr>
            <p:cNvPr id="215" name="Google Shape;215;p21"/>
            <p:cNvSpPr/>
            <p:nvPr/>
          </p:nvSpPr>
          <p:spPr>
            <a:xfrm>
              <a:off x="0" y="0"/>
              <a:ext cx="1167583" cy="1033378"/>
            </a:xfrm>
            <a:custGeom>
              <a:rect b="b" l="l" r="r" t="t"/>
              <a:pathLst>
                <a:path extrusionOk="0" h="1033378" w="1167583">
                  <a:moveTo>
                    <a:pt x="96661" y="0"/>
                  </a:moveTo>
                  <a:lnTo>
                    <a:pt x="1070922" y="0"/>
                  </a:lnTo>
                  <a:cubicBezTo>
                    <a:pt x="1096558" y="0"/>
                    <a:pt x="1121144" y="10184"/>
                    <a:pt x="1139272" y="28311"/>
                  </a:cubicBezTo>
                  <a:cubicBezTo>
                    <a:pt x="1157399" y="46439"/>
                    <a:pt x="1167583" y="71025"/>
                    <a:pt x="1167583" y="96661"/>
                  </a:cubicBezTo>
                  <a:lnTo>
                    <a:pt x="1167583" y="936717"/>
                  </a:lnTo>
                  <a:cubicBezTo>
                    <a:pt x="1167583" y="962353"/>
                    <a:pt x="1157399" y="986939"/>
                    <a:pt x="1139272" y="1005067"/>
                  </a:cubicBezTo>
                  <a:cubicBezTo>
                    <a:pt x="1121144" y="1023194"/>
                    <a:pt x="1096558" y="1033378"/>
                    <a:pt x="1070922" y="1033378"/>
                  </a:cubicBezTo>
                  <a:lnTo>
                    <a:pt x="96661" y="1033378"/>
                  </a:lnTo>
                  <a:cubicBezTo>
                    <a:pt x="71025" y="1033378"/>
                    <a:pt x="46439" y="1023194"/>
                    <a:pt x="28311" y="1005067"/>
                  </a:cubicBezTo>
                  <a:cubicBezTo>
                    <a:pt x="10184" y="986939"/>
                    <a:pt x="0" y="962353"/>
                    <a:pt x="0" y="936717"/>
                  </a:cubicBezTo>
                  <a:lnTo>
                    <a:pt x="0" y="96661"/>
                  </a:lnTo>
                  <a:cubicBezTo>
                    <a:pt x="0" y="71025"/>
                    <a:pt x="10184" y="46439"/>
                    <a:pt x="28311" y="28311"/>
                  </a:cubicBezTo>
                  <a:cubicBezTo>
                    <a:pt x="46439" y="10184"/>
                    <a:pt x="71025" y="0"/>
                    <a:pt x="96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txBox="1"/>
            <p:nvPr/>
          </p:nvSpPr>
          <p:spPr>
            <a:xfrm>
              <a:off x="0" y="-47625"/>
              <a:ext cx="1167583" cy="1081003"/>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7" name="Google Shape;217;p21"/>
          <p:cNvGrpSpPr/>
          <p:nvPr/>
        </p:nvGrpSpPr>
        <p:grpSpPr>
          <a:xfrm>
            <a:off x="9015922" y="2216430"/>
            <a:ext cx="4062165" cy="3781873"/>
            <a:chOff x="0" y="-47625"/>
            <a:chExt cx="1161121" cy="1081003"/>
          </a:xfrm>
        </p:grpSpPr>
        <p:sp>
          <p:nvSpPr>
            <p:cNvPr id="218" name="Google Shape;218;p21"/>
            <p:cNvSpPr/>
            <p:nvPr/>
          </p:nvSpPr>
          <p:spPr>
            <a:xfrm>
              <a:off x="0" y="0"/>
              <a:ext cx="1161121" cy="1033378"/>
            </a:xfrm>
            <a:custGeom>
              <a:rect b="b" l="l" r="r" t="t"/>
              <a:pathLst>
                <a:path extrusionOk="0" h="1033378" w="1161121">
                  <a:moveTo>
                    <a:pt x="97199" y="0"/>
                  </a:moveTo>
                  <a:lnTo>
                    <a:pt x="1063922" y="0"/>
                  </a:lnTo>
                  <a:cubicBezTo>
                    <a:pt x="1117604" y="0"/>
                    <a:pt x="1161121" y="43517"/>
                    <a:pt x="1161121" y="97199"/>
                  </a:cubicBezTo>
                  <a:lnTo>
                    <a:pt x="1161121" y="936179"/>
                  </a:lnTo>
                  <a:cubicBezTo>
                    <a:pt x="1161121" y="961958"/>
                    <a:pt x="1150881" y="986681"/>
                    <a:pt x="1132652" y="1004909"/>
                  </a:cubicBezTo>
                  <a:cubicBezTo>
                    <a:pt x="1114424" y="1023138"/>
                    <a:pt x="1089701" y="1033378"/>
                    <a:pt x="1063922" y="1033378"/>
                  </a:cubicBezTo>
                  <a:lnTo>
                    <a:pt x="97199" y="1033378"/>
                  </a:lnTo>
                  <a:cubicBezTo>
                    <a:pt x="43517" y="1033378"/>
                    <a:pt x="0" y="989861"/>
                    <a:pt x="0" y="936179"/>
                  </a:cubicBezTo>
                  <a:lnTo>
                    <a:pt x="0" y="97199"/>
                  </a:lnTo>
                  <a:cubicBezTo>
                    <a:pt x="0" y="71420"/>
                    <a:pt x="10241" y="46697"/>
                    <a:pt x="28469" y="28469"/>
                  </a:cubicBezTo>
                  <a:cubicBezTo>
                    <a:pt x="46697" y="10241"/>
                    <a:pt x="71420" y="0"/>
                    <a:pt x="97199" y="0"/>
                  </a:cubicBezTo>
                  <a:close/>
                </a:path>
              </a:pathLst>
            </a:custGeom>
            <a:solidFill>
              <a:srgbClr val="000000">
                <a:alpha val="0"/>
              </a:srgbClr>
            </a:solidFill>
            <a:ln cap="rnd" cmpd="sng" w="19050">
              <a:solidFill>
                <a:srgbClr val="10B5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txBox="1"/>
            <p:nvPr/>
          </p:nvSpPr>
          <p:spPr>
            <a:xfrm>
              <a:off x="0" y="-47625"/>
              <a:ext cx="1161121" cy="1081003"/>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0" name="Google Shape;220;p21"/>
          <p:cNvGrpSpPr/>
          <p:nvPr/>
        </p:nvGrpSpPr>
        <p:grpSpPr>
          <a:xfrm>
            <a:off x="13318536" y="2216430"/>
            <a:ext cx="4094685" cy="3781873"/>
            <a:chOff x="0" y="-47625"/>
            <a:chExt cx="1170417" cy="1081003"/>
          </a:xfrm>
        </p:grpSpPr>
        <p:sp>
          <p:nvSpPr>
            <p:cNvPr id="221" name="Google Shape;221;p21"/>
            <p:cNvSpPr/>
            <p:nvPr/>
          </p:nvSpPr>
          <p:spPr>
            <a:xfrm>
              <a:off x="0" y="0"/>
              <a:ext cx="1170417" cy="1033378"/>
            </a:xfrm>
            <a:custGeom>
              <a:rect b="b" l="l" r="r" t="t"/>
              <a:pathLst>
                <a:path extrusionOk="0" h="1033378" w="1170417">
                  <a:moveTo>
                    <a:pt x="96427" y="0"/>
                  </a:moveTo>
                  <a:lnTo>
                    <a:pt x="1073990" y="0"/>
                  </a:lnTo>
                  <a:cubicBezTo>
                    <a:pt x="1099564" y="0"/>
                    <a:pt x="1124090" y="10159"/>
                    <a:pt x="1142174" y="28243"/>
                  </a:cubicBezTo>
                  <a:cubicBezTo>
                    <a:pt x="1160257" y="46326"/>
                    <a:pt x="1170417" y="70853"/>
                    <a:pt x="1170417" y="96427"/>
                  </a:cubicBezTo>
                  <a:lnTo>
                    <a:pt x="1170417" y="936951"/>
                  </a:lnTo>
                  <a:cubicBezTo>
                    <a:pt x="1170417" y="962525"/>
                    <a:pt x="1160257" y="987052"/>
                    <a:pt x="1142174" y="1005136"/>
                  </a:cubicBezTo>
                  <a:cubicBezTo>
                    <a:pt x="1124090" y="1023219"/>
                    <a:pt x="1099564" y="1033378"/>
                    <a:pt x="1073990" y="1033378"/>
                  </a:cubicBezTo>
                  <a:lnTo>
                    <a:pt x="96427" y="1033378"/>
                  </a:lnTo>
                  <a:cubicBezTo>
                    <a:pt x="43172" y="1033378"/>
                    <a:pt x="0" y="990207"/>
                    <a:pt x="0" y="936951"/>
                  </a:cubicBezTo>
                  <a:lnTo>
                    <a:pt x="0" y="96427"/>
                  </a:lnTo>
                  <a:cubicBezTo>
                    <a:pt x="0" y="43172"/>
                    <a:pt x="43172" y="0"/>
                    <a:pt x="96427" y="0"/>
                  </a:cubicBezTo>
                  <a:close/>
                </a:path>
              </a:pathLst>
            </a:custGeom>
            <a:solidFill>
              <a:srgbClr val="10B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nvSpPr>
          <p:spPr>
            <a:xfrm>
              <a:off x="0" y="-47625"/>
              <a:ext cx="1170417" cy="1081003"/>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3" name="Google Shape;223;p21"/>
          <p:cNvSpPr txBox="1"/>
          <p:nvPr/>
        </p:nvSpPr>
        <p:spPr>
          <a:xfrm>
            <a:off x="1430231" y="2594136"/>
            <a:ext cx="2706900" cy="492600"/>
          </a:xfrm>
          <a:prstGeom prst="rect">
            <a:avLst/>
          </a:prstGeom>
          <a:noFill/>
          <a:ln>
            <a:noFill/>
          </a:ln>
        </p:spPr>
        <p:txBody>
          <a:bodyPr anchorCtr="0" anchor="t" bIns="0" lIns="0" spcFirstLastPara="1" rIns="0" wrap="square" tIns="0">
            <a:spAutoFit/>
          </a:bodyPr>
          <a:lstStyle/>
          <a:p>
            <a:pPr indent="0" lvl="0" marL="0" marR="0" rtl="0" algn="r">
              <a:lnSpc>
                <a:spcPct val="101000"/>
              </a:lnSpc>
              <a:spcBef>
                <a:spcPts val="0"/>
              </a:spcBef>
              <a:spcAft>
                <a:spcPts val="0"/>
              </a:spcAft>
              <a:buNone/>
            </a:pPr>
            <a:r>
              <a:rPr b="1" lang="en-US" sz="3200">
                <a:solidFill>
                  <a:srgbClr val="10B5BF"/>
                </a:solidFill>
                <a:latin typeface="Poppins"/>
                <a:ea typeface="Poppins"/>
                <a:cs typeface="Poppins"/>
                <a:sym typeface="Poppins"/>
              </a:rPr>
              <a:t>Building RAG</a:t>
            </a:r>
            <a:endParaRPr/>
          </a:p>
        </p:txBody>
      </p:sp>
      <p:sp>
        <p:nvSpPr>
          <p:cNvPr id="224" name="Google Shape;224;p21"/>
          <p:cNvSpPr txBox="1"/>
          <p:nvPr/>
        </p:nvSpPr>
        <p:spPr>
          <a:xfrm>
            <a:off x="9146925" y="2594125"/>
            <a:ext cx="3750000" cy="1487400"/>
          </a:xfrm>
          <a:prstGeom prst="rect">
            <a:avLst/>
          </a:prstGeom>
          <a:noFill/>
          <a:ln>
            <a:noFill/>
          </a:ln>
        </p:spPr>
        <p:txBody>
          <a:bodyPr anchorCtr="0" anchor="t" bIns="0" lIns="0" spcFirstLastPara="1" rIns="0" wrap="square" tIns="0">
            <a:spAutoFit/>
          </a:bodyPr>
          <a:lstStyle/>
          <a:p>
            <a:pPr indent="0" lvl="0" marL="0" marR="0" rtl="0" algn="r">
              <a:lnSpc>
                <a:spcPct val="101000"/>
              </a:lnSpc>
              <a:spcBef>
                <a:spcPts val="0"/>
              </a:spcBef>
              <a:spcAft>
                <a:spcPts val="0"/>
              </a:spcAft>
              <a:buNone/>
            </a:pPr>
            <a:r>
              <a:rPr b="1" lang="en-US" sz="3200">
                <a:solidFill>
                  <a:srgbClr val="FFFFFF"/>
                </a:solidFill>
                <a:latin typeface="Poppins"/>
                <a:ea typeface="Poppins"/>
                <a:cs typeface="Poppins"/>
                <a:sym typeface="Poppins"/>
              </a:rPr>
              <a:t>Understanding underlying library behaviors</a:t>
            </a:r>
            <a:endParaRPr/>
          </a:p>
        </p:txBody>
      </p:sp>
      <p:sp>
        <p:nvSpPr>
          <p:cNvPr id="225" name="Google Shape;225;p21"/>
          <p:cNvSpPr txBox="1"/>
          <p:nvPr/>
        </p:nvSpPr>
        <p:spPr>
          <a:xfrm>
            <a:off x="13606880" y="2594136"/>
            <a:ext cx="3518100" cy="738900"/>
          </a:xfrm>
          <a:prstGeom prst="rect">
            <a:avLst/>
          </a:prstGeom>
          <a:noFill/>
          <a:ln>
            <a:noFill/>
          </a:ln>
        </p:spPr>
        <p:txBody>
          <a:bodyPr anchorCtr="0" anchor="t" bIns="0" lIns="0" spcFirstLastPara="1" rIns="0" wrap="square" tIns="0">
            <a:spAutoFit/>
          </a:bodyPr>
          <a:lstStyle/>
          <a:p>
            <a:pPr indent="0" lvl="0" marL="0" marR="0" rtl="0" algn="r">
              <a:lnSpc>
                <a:spcPct val="101000"/>
              </a:lnSpc>
              <a:spcBef>
                <a:spcPts val="0"/>
              </a:spcBef>
              <a:spcAft>
                <a:spcPts val="0"/>
              </a:spcAft>
              <a:buNone/>
            </a:pPr>
            <a:r>
              <a:rPr b="1" lang="en-US" sz="4800">
                <a:latin typeface="Poppins"/>
                <a:ea typeface="Poppins"/>
                <a:cs typeface="Poppins"/>
                <a:sym typeface="Poppins"/>
              </a:rPr>
              <a:t>Local LLMs</a:t>
            </a:r>
            <a:endParaRPr sz="3000"/>
          </a:p>
        </p:txBody>
      </p:sp>
      <p:sp>
        <p:nvSpPr>
          <p:cNvPr id="226" name="Google Shape;226;p21"/>
          <p:cNvSpPr txBox="1"/>
          <p:nvPr/>
        </p:nvSpPr>
        <p:spPr>
          <a:xfrm>
            <a:off x="13606875" y="3366443"/>
            <a:ext cx="3518100" cy="24012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3000">
                <a:latin typeface="Poppins Light"/>
                <a:ea typeface="Poppins Light"/>
                <a:cs typeface="Poppins Light"/>
                <a:sym typeface="Poppins Light"/>
              </a:rPr>
              <a:t>offer excellent performance while ensuring data privacy</a:t>
            </a:r>
            <a:endParaRPr sz="2600"/>
          </a:p>
        </p:txBody>
      </p:sp>
      <p:sp>
        <p:nvSpPr>
          <p:cNvPr id="227" name="Google Shape;227;p21"/>
          <p:cNvSpPr txBox="1"/>
          <p:nvPr/>
        </p:nvSpPr>
        <p:spPr>
          <a:xfrm>
            <a:off x="9146948" y="4086756"/>
            <a:ext cx="3518100" cy="15792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2700">
                <a:solidFill>
                  <a:srgbClr val="FFFFFF"/>
                </a:solidFill>
                <a:latin typeface="Poppins Light"/>
                <a:ea typeface="Poppins Light"/>
                <a:cs typeface="Poppins Light"/>
                <a:sym typeface="Poppins Light"/>
              </a:rPr>
              <a:t>(e.g., GPU layers) is crucial for optimization</a:t>
            </a:r>
            <a:endParaRPr sz="2800"/>
          </a:p>
        </p:txBody>
      </p:sp>
      <p:sp>
        <p:nvSpPr>
          <p:cNvPr id="228" name="Google Shape;228;p21"/>
          <p:cNvSpPr txBox="1"/>
          <p:nvPr/>
        </p:nvSpPr>
        <p:spPr>
          <a:xfrm>
            <a:off x="550900" y="3199225"/>
            <a:ext cx="3524400" cy="24012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3000">
                <a:solidFill>
                  <a:srgbClr val="10B5BF"/>
                </a:solidFill>
                <a:latin typeface="Poppins Light"/>
                <a:ea typeface="Poppins Light"/>
                <a:cs typeface="Poppins Light"/>
                <a:sym typeface="Poppins Light"/>
              </a:rPr>
              <a:t>is an iterative process requiring patience, testing, and adaptation</a:t>
            </a:r>
            <a:endParaRPr sz="2600"/>
          </a:p>
        </p:txBody>
      </p:sp>
      <p:grpSp>
        <p:nvGrpSpPr>
          <p:cNvPr id="229" name="Google Shape;229;p21"/>
          <p:cNvGrpSpPr/>
          <p:nvPr/>
        </p:nvGrpSpPr>
        <p:grpSpPr>
          <a:xfrm>
            <a:off x="4674511" y="2216429"/>
            <a:ext cx="4094704" cy="3781889"/>
            <a:chOff x="0" y="-47625"/>
            <a:chExt cx="1170417" cy="1081003"/>
          </a:xfrm>
        </p:grpSpPr>
        <p:sp>
          <p:nvSpPr>
            <p:cNvPr id="230" name="Google Shape;230;p21"/>
            <p:cNvSpPr/>
            <p:nvPr/>
          </p:nvSpPr>
          <p:spPr>
            <a:xfrm>
              <a:off x="0" y="0"/>
              <a:ext cx="1170417" cy="1033378"/>
            </a:xfrm>
            <a:custGeom>
              <a:rect b="b" l="l" r="r" t="t"/>
              <a:pathLst>
                <a:path extrusionOk="0" h="1033378" w="1170417">
                  <a:moveTo>
                    <a:pt x="96427" y="0"/>
                  </a:moveTo>
                  <a:lnTo>
                    <a:pt x="1073990" y="0"/>
                  </a:lnTo>
                  <a:cubicBezTo>
                    <a:pt x="1099564" y="0"/>
                    <a:pt x="1124090" y="10159"/>
                    <a:pt x="1142174" y="28243"/>
                  </a:cubicBezTo>
                  <a:cubicBezTo>
                    <a:pt x="1160257" y="46326"/>
                    <a:pt x="1170417" y="70853"/>
                    <a:pt x="1170417" y="96427"/>
                  </a:cubicBezTo>
                  <a:lnTo>
                    <a:pt x="1170417" y="936951"/>
                  </a:lnTo>
                  <a:cubicBezTo>
                    <a:pt x="1170417" y="962525"/>
                    <a:pt x="1160257" y="987052"/>
                    <a:pt x="1142174" y="1005136"/>
                  </a:cubicBezTo>
                  <a:cubicBezTo>
                    <a:pt x="1124090" y="1023219"/>
                    <a:pt x="1099564" y="1033378"/>
                    <a:pt x="1073990" y="1033378"/>
                  </a:cubicBezTo>
                  <a:lnTo>
                    <a:pt x="96427" y="1033378"/>
                  </a:lnTo>
                  <a:cubicBezTo>
                    <a:pt x="43172" y="1033378"/>
                    <a:pt x="0" y="990207"/>
                    <a:pt x="0" y="936951"/>
                  </a:cubicBezTo>
                  <a:lnTo>
                    <a:pt x="0" y="96427"/>
                  </a:lnTo>
                  <a:cubicBezTo>
                    <a:pt x="0" y="43172"/>
                    <a:pt x="43172" y="0"/>
                    <a:pt x="96427" y="0"/>
                  </a:cubicBezTo>
                  <a:close/>
                </a:path>
              </a:pathLst>
            </a:custGeom>
            <a:solidFill>
              <a:srgbClr val="10B5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txBox="1"/>
            <p:nvPr/>
          </p:nvSpPr>
          <p:spPr>
            <a:xfrm>
              <a:off x="0" y="-47625"/>
              <a:ext cx="1170300" cy="108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2" name="Google Shape;232;p21"/>
          <p:cNvSpPr txBox="1"/>
          <p:nvPr/>
        </p:nvSpPr>
        <p:spPr>
          <a:xfrm>
            <a:off x="4962855" y="2594136"/>
            <a:ext cx="3518100" cy="1020900"/>
          </a:xfrm>
          <a:prstGeom prst="rect">
            <a:avLst/>
          </a:prstGeom>
          <a:noFill/>
          <a:ln>
            <a:noFill/>
          </a:ln>
        </p:spPr>
        <p:txBody>
          <a:bodyPr anchorCtr="0" anchor="t" bIns="0" lIns="0" spcFirstLastPara="1" rIns="0" wrap="square" tIns="0">
            <a:spAutoFit/>
          </a:bodyPr>
          <a:lstStyle/>
          <a:p>
            <a:pPr indent="0" lvl="0" marL="0" marR="0" rtl="0" algn="r">
              <a:lnSpc>
                <a:spcPct val="101000"/>
              </a:lnSpc>
              <a:spcBef>
                <a:spcPts val="0"/>
              </a:spcBef>
              <a:spcAft>
                <a:spcPts val="0"/>
              </a:spcAft>
              <a:buNone/>
            </a:pPr>
            <a:r>
              <a:rPr b="1" lang="en-US" sz="3300">
                <a:latin typeface="Poppins"/>
                <a:ea typeface="Poppins"/>
                <a:cs typeface="Poppins"/>
                <a:sym typeface="Poppins"/>
              </a:rPr>
              <a:t>Good document structure</a:t>
            </a:r>
            <a:endParaRPr sz="1500"/>
          </a:p>
        </p:txBody>
      </p:sp>
      <p:sp>
        <p:nvSpPr>
          <p:cNvPr id="233" name="Google Shape;233;p21"/>
          <p:cNvSpPr txBox="1"/>
          <p:nvPr/>
        </p:nvSpPr>
        <p:spPr>
          <a:xfrm>
            <a:off x="4962813" y="3689702"/>
            <a:ext cx="3518100" cy="17547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US" sz="3000">
                <a:latin typeface="Poppins Light"/>
                <a:ea typeface="Poppins Light"/>
                <a:cs typeface="Poppins Light"/>
                <a:sym typeface="Poppins Light"/>
              </a:rPr>
              <a:t>and sophisticated chunking are vital for retrieval quality</a:t>
            </a:r>
            <a:endParaRPr sz="2600"/>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